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26" r:id="rId2"/>
    <p:sldId id="382" r:id="rId3"/>
    <p:sldId id="419" r:id="rId4"/>
    <p:sldId id="421" r:id="rId5"/>
    <p:sldId id="420" r:id="rId6"/>
    <p:sldId id="405" r:id="rId7"/>
    <p:sldId id="430" r:id="rId8"/>
    <p:sldId id="415" r:id="rId9"/>
    <p:sldId id="432" r:id="rId10"/>
    <p:sldId id="385" r:id="rId11"/>
    <p:sldId id="388" r:id="rId12"/>
    <p:sldId id="416" r:id="rId13"/>
    <p:sldId id="389" r:id="rId14"/>
    <p:sldId id="427" r:id="rId15"/>
    <p:sldId id="417" r:id="rId16"/>
    <p:sldId id="390" r:id="rId17"/>
    <p:sldId id="433" r:id="rId18"/>
    <p:sldId id="383" r:id="rId19"/>
    <p:sldId id="384" r:id="rId20"/>
    <p:sldId id="422" r:id="rId21"/>
    <p:sldId id="434" r:id="rId22"/>
    <p:sldId id="408" r:id="rId23"/>
    <p:sldId id="425" r:id="rId24"/>
    <p:sldId id="424" r:id="rId25"/>
    <p:sldId id="386" r:id="rId26"/>
    <p:sldId id="436" r:id="rId27"/>
    <p:sldId id="437" r:id="rId28"/>
    <p:sldId id="387" r:id="rId29"/>
    <p:sldId id="438" r:id="rId30"/>
    <p:sldId id="428" r:id="rId31"/>
    <p:sldId id="426" r:id="rId32"/>
    <p:sldId id="391" r:id="rId33"/>
  </p:sldIdLst>
  <p:sldSz cx="9144000" cy="6858000" type="screen4x3"/>
  <p:notesSz cx="7315200" cy="96012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50AEC8"/>
    <a:srgbClr val="3CA2BE"/>
    <a:srgbClr val="F7F7F7"/>
    <a:srgbClr val="B0DAE6"/>
    <a:srgbClr val="F0F8FA"/>
    <a:srgbClr val="33CCCC"/>
    <a:srgbClr val="CDE8EF"/>
    <a:srgbClr val="E5F3F7"/>
    <a:srgbClr val="F575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91" autoAdjust="0"/>
    <p:restoredTop sz="68531" autoAdjust="0"/>
  </p:normalViewPr>
  <p:slideViewPr>
    <p:cSldViewPr>
      <p:cViewPr>
        <p:scale>
          <a:sx n="106" d="100"/>
          <a:sy n="106" d="100"/>
        </p:scale>
        <p:origin x="-336" y="3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0C00392A-F68A-4D85-B235-D99FF354DF3E}" type="datetimeFigureOut">
              <a:rPr lang="en-US" smtClean="0"/>
              <a:t>8/4/2016</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291F9D5F-4B14-476E-88D3-E131FF3C220C}" type="slidenum">
              <a:rPr lang="en-US" smtClean="0"/>
              <a:t>‹#›</a:t>
            </a:fld>
            <a:endParaRPr lang="en-US" dirty="0"/>
          </a:p>
        </p:txBody>
      </p:sp>
    </p:spTree>
    <p:extLst>
      <p:ext uri="{BB962C8B-B14F-4D97-AF65-F5344CB8AC3E}">
        <p14:creationId xmlns:p14="http://schemas.microsoft.com/office/powerpoint/2010/main" val="3149976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1F9D5F-4B14-476E-88D3-E131FF3C220C}" type="slidenum">
              <a:rPr lang="en-US" smtClean="0"/>
              <a:t>1</a:t>
            </a:fld>
            <a:endParaRPr lang="en-US" dirty="0"/>
          </a:p>
        </p:txBody>
      </p:sp>
    </p:spTree>
    <p:extLst>
      <p:ext uri="{BB962C8B-B14F-4D97-AF65-F5344CB8AC3E}">
        <p14:creationId xmlns:p14="http://schemas.microsoft.com/office/powerpoint/2010/main" val="1126397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1F9D5F-4B14-476E-88D3-E131FF3C220C}" type="slidenum">
              <a:rPr lang="en-US" smtClean="0"/>
              <a:t>4</a:t>
            </a:fld>
            <a:endParaRPr lang="en-US" dirty="0"/>
          </a:p>
        </p:txBody>
      </p:sp>
    </p:spTree>
    <p:extLst>
      <p:ext uri="{BB962C8B-B14F-4D97-AF65-F5344CB8AC3E}">
        <p14:creationId xmlns:p14="http://schemas.microsoft.com/office/powerpoint/2010/main" val="3843951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1F9D5F-4B14-476E-88D3-E131FF3C220C}" type="slidenum">
              <a:rPr lang="en-US" smtClean="0"/>
              <a:t>25</a:t>
            </a:fld>
            <a:endParaRPr lang="en-US" dirty="0"/>
          </a:p>
        </p:txBody>
      </p:sp>
    </p:spTree>
    <p:extLst>
      <p:ext uri="{BB962C8B-B14F-4D97-AF65-F5344CB8AC3E}">
        <p14:creationId xmlns:p14="http://schemas.microsoft.com/office/powerpoint/2010/main" val="3106492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1F9D5F-4B14-476E-88D3-E131FF3C220C}" type="slidenum">
              <a:rPr lang="en-US" smtClean="0"/>
              <a:t>27</a:t>
            </a:fld>
            <a:endParaRPr lang="en-US" dirty="0"/>
          </a:p>
        </p:txBody>
      </p:sp>
    </p:spTree>
    <p:extLst>
      <p:ext uri="{BB962C8B-B14F-4D97-AF65-F5344CB8AC3E}">
        <p14:creationId xmlns:p14="http://schemas.microsoft.com/office/powerpoint/2010/main" val="1326317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1F9D5F-4B14-476E-88D3-E131FF3C220C}" type="slidenum">
              <a:rPr lang="en-US" smtClean="0"/>
              <a:t>28</a:t>
            </a:fld>
            <a:endParaRPr lang="en-US" dirty="0"/>
          </a:p>
        </p:txBody>
      </p:sp>
    </p:spTree>
    <p:extLst>
      <p:ext uri="{BB962C8B-B14F-4D97-AF65-F5344CB8AC3E}">
        <p14:creationId xmlns:p14="http://schemas.microsoft.com/office/powerpoint/2010/main" val="1326317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1F9D5F-4B14-476E-88D3-E131FF3C220C}" type="slidenum">
              <a:rPr lang="en-US" smtClean="0"/>
              <a:t>32</a:t>
            </a:fld>
            <a:endParaRPr lang="en-US" dirty="0"/>
          </a:p>
        </p:txBody>
      </p:sp>
    </p:spTree>
    <p:extLst>
      <p:ext uri="{BB962C8B-B14F-4D97-AF65-F5344CB8AC3E}">
        <p14:creationId xmlns:p14="http://schemas.microsoft.com/office/powerpoint/2010/main" val="1347056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CA"/>
          </a:p>
        </p:txBody>
      </p:sp>
      <p:sp>
        <p:nvSpPr>
          <p:cNvPr id="4" name="Espace réservé de la date 3"/>
          <p:cNvSpPr>
            <a:spLocks noGrp="1"/>
          </p:cNvSpPr>
          <p:nvPr>
            <p:ph type="dt" sz="half" idx="10"/>
          </p:nvPr>
        </p:nvSpPr>
        <p:spPr/>
        <p:txBody>
          <a:bodyPr/>
          <a:lstStyle/>
          <a:p>
            <a:fld id="{4BF426DB-72C9-44A0-A0C0-5A0412C580A1}" type="datetimeFigureOut">
              <a:rPr lang="fr-CA" smtClean="0"/>
              <a:t>2016-08-04</a:t>
            </a:fld>
            <a:endParaRPr lang="fr-CA" dirty="0"/>
          </a:p>
        </p:txBody>
      </p:sp>
      <p:sp>
        <p:nvSpPr>
          <p:cNvPr id="5" name="Espace réservé du pied de page 4"/>
          <p:cNvSpPr>
            <a:spLocks noGrp="1"/>
          </p:cNvSpPr>
          <p:nvPr>
            <p:ph type="ftr" sz="quarter" idx="11"/>
          </p:nvPr>
        </p:nvSpPr>
        <p:spPr/>
        <p:txBody>
          <a:bodyPr/>
          <a:lstStyle/>
          <a:p>
            <a:endParaRPr lang="fr-CA" dirty="0"/>
          </a:p>
        </p:txBody>
      </p:sp>
      <p:sp>
        <p:nvSpPr>
          <p:cNvPr id="6" name="Espace réservé du numéro de diapositive 5"/>
          <p:cNvSpPr>
            <a:spLocks noGrp="1"/>
          </p:cNvSpPr>
          <p:nvPr>
            <p:ph type="sldNum" sz="quarter" idx="12"/>
          </p:nvPr>
        </p:nvSpPr>
        <p:spPr/>
        <p:txBody>
          <a:bodyPr/>
          <a:lstStyle/>
          <a:p>
            <a:fld id="{6BEDAF4A-D2C3-47D1-A66A-1754C6697A23}" type="slidenum">
              <a:rPr lang="fr-CA" smtClean="0"/>
              <a:t>‹#›</a:t>
            </a:fld>
            <a:endParaRPr lang="fr-CA" dirty="0"/>
          </a:p>
        </p:txBody>
      </p:sp>
    </p:spTree>
    <p:extLst>
      <p:ext uri="{BB962C8B-B14F-4D97-AF65-F5344CB8AC3E}">
        <p14:creationId xmlns:p14="http://schemas.microsoft.com/office/powerpoint/2010/main" val="2696875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4BF426DB-72C9-44A0-A0C0-5A0412C580A1}" type="datetimeFigureOut">
              <a:rPr lang="fr-CA" smtClean="0"/>
              <a:t>2016-08-04</a:t>
            </a:fld>
            <a:endParaRPr lang="fr-CA" dirty="0"/>
          </a:p>
        </p:txBody>
      </p:sp>
      <p:sp>
        <p:nvSpPr>
          <p:cNvPr id="5" name="Espace réservé du pied de page 4"/>
          <p:cNvSpPr>
            <a:spLocks noGrp="1"/>
          </p:cNvSpPr>
          <p:nvPr>
            <p:ph type="ftr" sz="quarter" idx="11"/>
          </p:nvPr>
        </p:nvSpPr>
        <p:spPr/>
        <p:txBody>
          <a:bodyPr/>
          <a:lstStyle/>
          <a:p>
            <a:endParaRPr lang="fr-CA" dirty="0"/>
          </a:p>
        </p:txBody>
      </p:sp>
      <p:sp>
        <p:nvSpPr>
          <p:cNvPr id="6" name="Espace réservé du numéro de diapositive 5"/>
          <p:cNvSpPr>
            <a:spLocks noGrp="1"/>
          </p:cNvSpPr>
          <p:nvPr>
            <p:ph type="sldNum" sz="quarter" idx="12"/>
          </p:nvPr>
        </p:nvSpPr>
        <p:spPr/>
        <p:txBody>
          <a:bodyPr/>
          <a:lstStyle/>
          <a:p>
            <a:fld id="{6BEDAF4A-D2C3-47D1-A66A-1754C6697A23}" type="slidenum">
              <a:rPr lang="fr-CA" smtClean="0"/>
              <a:t>‹#›</a:t>
            </a:fld>
            <a:endParaRPr lang="fr-CA" dirty="0"/>
          </a:p>
        </p:txBody>
      </p:sp>
    </p:spTree>
    <p:extLst>
      <p:ext uri="{BB962C8B-B14F-4D97-AF65-F5344CB8AC3E}">
        <p14:creationId xmlns:p14="http://schemas.microsoft.com/office/powerpoint/2010/main" val="1603311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4BF426DB-72C9-44A0-A0C0-5A0412C580A1}" type="datetimeFigureOut">
              <a:rPr lang="fr-CA" smtClean="0"/>
              <a:t>2016-08-04</a:t>
            </a:fld>
            <a:endParaRPr lang="fr-CA" dirty="0"/>
          </a:p>
        </p:txBody>
      </p:sp>
      <p:sp>
        <p:nvSpPr>
          <p:cNvPr id="5" name="Espace réservé du pied de page 4"/>
          <p:cNvSpPr>
            <a:spLocks noGrp="1"/>
          </p:cNvSpPr>
          <p:nvPr>
            <p:ph type="ftr" sz="quarter" idx="11"/>
          </p:nvPr>
        </p:nvSpPr>
        <p:spPr/>
        <p:txBody>
          <a:bodyPr/>
          <a:lstStyle/>
          <a:p>
            <a:endParaRPr lang="fr-CA" dirty="0"/>
          </a:p>
        </p:txBody>
      </p:sp>
      <p:sp>
        <p:nvSpPr>
          <p:cNvPr id="6" name="Espace réservé du numéro de diapositive 5"/>
          <p:cNvSpPr>
            <a:spLocks noGrp="1"/>
          </p:cNvSpPr>
          <p:nvPr>
            <p:ph type="sldNum" sz="quarter" idx="12"/>
          </p:nvPr>
        </p:nvSpPr>
        <p:spPr/>
        <p:txBody>
          <a:bodyPr/>
          <a:lstStyle/>
          <a:p>
            <a:fld id="{6BEDAF4A-D2C3-47D1-A66A-1754C6697A23}" type="slidenum">
              <a:rPr lang="fr-CA" smtClean="0"/>
              <a:t>‹#›</a:t>
            </a:fld>
            <a:endParaRPr lang="fr-CA" dirty="0"/>
          </a:p>
        </p:txBody>
      </p:sp>
    </p:spTree>
    <p:extLst>
      <p:ext uri="{BB962C8B-B14F-4D97-AF65-F5344CB8AC3E}">
        <p14:creationId xmlns:p14="http://schemas.microsoft.com/office/powerpoint/2010/main" val="2509166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4BF426DB-72C9-44A0-A0C0-5A0412C580A1}" type="datetimeFigureOut">
              <a:rPr lang="fr-CA" smtClean="0"/>
              <a:t>2016-08-04</a:t>
            </a:fld>
            <a:endParaRPr lang="fr-CA" dirty="0"/>
          </a:p>
        </p:txBody>
      </p:sp>
      <p:sp>
        <p:nvSpPr>
          <p:cNvPr id="5" name="Espace réservé du pied de page 4"/>
          <p:cNvSpPr>
            <a:spLocks noGrp="1"/>
          </p:cNvSpPr>
          <p:nvPr>
            <p:ph type="ftr" sz="quarter" idx="11"/>
          </p:nvPr>
        </p:nvSpPr>
        <p:spPr/>
        <p:txBody>
          <a:bodyPr/>
          <a:lstStyle/>
          <a:p>
            <a:endParaRPr lang="fr-CA" dirty="0"/>
          </a:p>
        </p:txBody>
      </p:sp>
      <p:sp>
        <p:nvSpPr>
          <p:cNvPr id="6" name="Espace réservé du numéro de diapositive 5"/>
          <p:cNvSpPr>
            <a:spLocks noGrp="1"/>
          </p:cNvSpPr>
          <p:nvPr>
            <p:ph type="sldNum" sz="quarter" idx="12"/>
          </p:nvPr>
        </p:nvSpPr>
        <p:spPr/>
        <p:txBody>
          <a:bodyPr/>
          <a:lstStyle/>
          <a:p>
            <a:fld id="{6BEDAF4A-D2C3-47D1-A66A-1754C6697A23}" type="slidenum">
              <a:rPr lang="fr-CA" smtClean="0"/>
              <a:t>‹#›</a:t>
            </a:fld>
            <a:endParaRPr lang="fr-CA" dirty="0"/>
          </a:p>
        </p:txBody>
      </p:sp>
    </p:spTree>
    <p:extLst>
      <p:ext uri="{BB962C8B-B14F-4D97-AF65-F5344CB8AC3E}">
        <p14:creationId xmlns:p14="http://schemas.microsoft.com/office/powerpoint/2010/main" val="295136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4BF426DB-72C9-44A0-A0C0-5A0412C580A1}" type="datetimeFigureOut">
              <a:rPr lang="fr-CA" smtClean="0"/>
              <a:t>2016-08-04</a:t>
            </a:fld>
            <a:endParaRPr lang="fr-CA" dirty="0"/>
          </a:p>
        </p:txBody>
      </p:sp>
      <p:sp>
        <p:nvSpPr>
          <p:cNvPr id="5" name="Espace réservé du pied de page 4"/>
          <p:cNvSpPr>
            <a:spLocks noGrp="1"/>
          </p:cNvSpPr>
          <p:nvPr>
            <p:ph type="ftr" sz="quarter" idx="11"/>
          </p:nvPr>
        </p:nvSpPr>
        <p:spPr/>
        <p:txBody>
          <a:bodyPr/>
          <a:lstStyle/>
          <a:p>
            <a:endParaRPr lang="fr-CA" dirty="0"/>
          </a:p>
        </p:txBody>
      </p:sp>
      <p:sp>
        <p:nvSpPr>
          <p:cNvPr id="6" name="Espace réservé du numéro de diapositive 5"/>
          <p:cNvSpPr>
            <a:spLocks noGrp="1"/>
          </p:cNvSpPr>
          <p:nvPr>
            <p:ph type="sldNum" sz="quarter" idx="12"/>
          </p:nvPr>
        </p:nvSpPr>
        <p:spPr/>
        <p:txBody>
          <a:bodyPr/>
          <a:lstStyle/>
          <a:p>
            <a:fld id="{6BEDAF4A-D2C3-47D1-A66A-1754C6697A23}" type="slidenum">
              <a:rPr lang="fr-CA" smtClean="0"/>
              <a:t>‹#›</a:t>
            </a:fld>
            <a:endParaRPr lang="fr-CA" dirty="0"/>
          </a:p>
        </p:txBody>
      </p:sp>
    </p:spTree>
    <p:extLst>
      <p:ext uri="{BB962C8B-B14F-4D97-AF65-F5344CB8AC3E}">
        <p14:creationId xmlns:p14="http://schemas.microsoft.com/office/powerpoint/2010/main" val="1967404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4"/>
          <p:cNvSpPr>
            <a:spLocks noGrp="1"/>
          </p:cNvSpPr>
          <p:nvPr>
            <p:ph type="dt" sz="half" idx="10"/>
          </p:nvPr>
        </p:nvSpPr>
        <p:spPr/>
        <p:txBody>
          <a:bodyPr/>
          <a:lstStyle/>
          <a:p>
            <a:fld id="{4BF426DB-72C9-44A0-A0C0-5A0412C580A1}" type="datetimeFigureOut">
              <a:rPr lang="fr-CA" smtClean="0"/>
              <a:t>2016-08-04</a:t>
            </a:fld>
            <a:endParaRPr lang="fr-CA" dirty="0"/>
          </a:p>
        </p:txBody>
      </p:sp>
      <p:sp>
        <p:nvSpPr>
          <p:cNvPr id="6" name="Espace réservé du pied de page 5"/>
          <p:cNvSpPr>
            <a:spLocks noGrp="1"/>
          </p:cNvSpPr>
          <p:nvPr>
            <p:ph type="ftr" sz="quarter" idx="11"/>
          </p:nvPr>
        </p:nvSpPr>
        <p:spPr/>
        <p:txBody>
          <a:bodyPr/>
          <a:lstStyle/>
          <a:p>
            <a:endParaRPr lang="fr-CA" dirty="0"/>
          </a:p>
        </p:txBody>
      </p:sp>
      <p:sp>
        <p:nvSpPr>
          <p:cNvPr id="7" name="Espace réservé du numéro de diapositive 6"/>
          <p:cNvSpPr>
            <a:spLocks noGrp="1"/>
          </p:cNvSpPr>
          <p:nvPr>
            <p:ph type="sldNum" sz="quarter" idx="12"/>
          </p:nvPr>
        </p:nvSpPr>
        <p:spPr/>
        <p:txBody>
          <a:bodyPr/>
          <a:lstStyle/>
          <a:p>
            <a:fld id="{6BEDAF4A-D2C3-47D1-A66A-1754C6697A23}" type="slidenum">
              <a:rPr lang="fr-CA" smtClean="0"/>
              <a:t>‹#›</a:t>
            </a:fld>
            <a:endParaRPr lang="fr-CA" dirty="0"/>
          </a:p>
        </p:txBody>
      </p:sp>
    </p:spTree>
    <p:extLst>
      <p:ext uri="{BB962C8B-B14F-4D97-AF65-F5344CB8AC3E}">
        <p14:creationId xmlns:p14="http://schemas.microsoft.com/office/powerpoint/2010/main" val="1163232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6"/>
          <p:cNvSpPr>
            <a:spLocks noGrp="1"/>
          </p:cNvSpPr>
          <p:nvPr>
            <p:ph type="dt" sz="half" idx="10"/>
          </p:nvPr>
        </p:nvSpPr>
        <p:spPr/>
        <p:txBody>
          <a:bodyPr/>
          <a:lstStyle/>
          <a:p>
            <a:fld id="{4BF426DB-72C9-44A0-A0C0-5A0412C580A1}" type="datetimeFigureOut">
              <a:rPr lang="fr-CA" smtClean="0"/>
              <a:t>2016-08-04</a:t>
            </a:fld>
            <a:endParaRPr lang="fr-CA" dirty="0"/>
          </a:p>
        </p:txBody>
      </p:sp>
      <p:sp>
        <p:nvSpPr>
          <p:cNvPr id="8" name="Espace réservé du pied de page 7"/>
          <p:cNvSpPr>
            <a:spLocks noGrp="1"/>
          </p:cNvSpPr>
          <p:nvPr>
            <p:ph type="ftr" sz="quarter" idx="11"/>
          </p:nvPr>
        </p:nvSpPr>
        <p:spPr/>
        <p:txBody>
          <a:bodyPr/>
          <a:lstStyle/>
          <a:p>
            <a:endParaRPr lang="fr-CA" dirty="0"/>
          </a:p>
        </p:txBody>
      </p:sp>
      <p:sp>
        <p:nvSpPr>
          <p:cNvPr id="9" name="Espace réservé du numéro de diapositive 8"/>
          <p:cNvSpPr>
            <a:spLocks noGrp="1"/>
          </p:cNvSpPr>
          <p:nvPr>
            <p:ph type="sldNum" sz="quarter" idx="12"/>
          </p:nvPr>
        </p:nvSpPr>
        <p:spPr/>
        <p:txBody>
          <a:bodyPr/>
          <a:lstStyle/>
          <a:p>
            <a:fld id="{6BEDAF4A-D2C3-47D1-A66A-1754C6697A23}" type="slidenum">
              <a:rPr lang="fr-CA" smtClean="0"/>
              <a:t>‹#›</a:t>
            </a:fld>
            <a:endParaRPr lang="fr-CA" dirty="0"/>
          </a:p>
        </p:txBody>
      </p:sp>
    </p:spTree>
    <p:extLst>
      <p:ext uri="{BB962C8B-B14F-4D97-AF65-F5344CB8AC3E}">
        <p14:creationId xmlns:p14="http://schemas.microsoft.com/office/powerpoint/2010/main" val="1961509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e la date 2"/>
          <p:cNvSpPr>
            <a:spLocks noGrp="1"/>
          </p:cNvSpPr>
          <p:nvPr>
            <p:ph type="dt" sz="half" idx="10"/>
          </p:nvPr>
        </p:nvSpPr>
        <p:spPr/>
        <p:txBody>
          <a:bodyPr/>
          <a:lstStyle/>
          <a:p>
            <a:fld id="{4BF426DB-72C9-44A0-A0C0-5A0412C580A1}" type="datetimeFigureOut">
              <a:rPr lang="fr-CA" smtClean="0"/>
              <a:t>2016-08-04</a:t>
            </a:fld>
            <a:endParaRPr lang="fr-CA" dirty="0"/>
          </a:p>
        </p:txBody>
      </p:sp>
      <p:sp>
        <p:nvSpPr>
          <p:cNvPr id="4" name="Espace réservé du pied de page 3"/>
          <p:cNvSpPr>
            <a:spLocks noGrp="1"/>
          </p:cNvSpPr>
          <p:nvPr>
            <p:ph type="ftr" sz="quarter" idx="11"/>
          </p:nvPr>
        </p:nvSpPr>
        <p:spPr/>
        <p:txBody>
          <a:bodyPr/>
          <a:lstStyle/>
          <a:p>
            <a:endParaRPr lang="fr-CA" dirty="0"/>
          </a:p>
        </p:txBody>
      </p:sp>
      <p:sp>
        <p:nvSpPr>
          <p:cNvPr id="5" name="Espace réservé du numéro de diapositive 4"/>
          <p:cNvSpPr>
            <a:spLocks noGrp="1"/>
          </p:cNvSpPr>
          <p:nvPr>
            <p:ph type="sldNum" sz="quarter" idx="12"/>
          </p:nvPr>
        </p:nvSpPr>
        <p:spPr/>
        <p:txBody>
          <a:bodyPr/>
          <a:lstStyle/>
          <a:p>
            <a:fld id="{6BEDAF4A-D2C3-47D1-A66A-1754C6697A23}" type="slidenum">
              <a:rPr lang="fr-CA" smtClean="0"/>
              <a:t>‹#›</a:t>
            </a:fld>
            <a:endParaRPr lang="fr-CA" dirty="0"/>
          </a:p>
        </p:txBody>
      </p:sp>
    </p:spTree>
    <p:extLst>
      <p:ext uri="{BB962C8B-B14F-4D97-AF65-F5344CB8AC3E}">
        <p14:creationId xmlns:p14="http://schemas.microsoft.com/office/powerpoint/2010/main" val="2274744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BF426DB-72C9-44A0-A0C0-5A0412C580A1}" type="datetimeFigureOut">
              <a:rPr lang="fr-CA" smtClean="0"/>
              <a:t>2016-08-04</a:t>
            </a:fld>
            <a:endParaRPr lang="fr-CA" dirty="0"/>
          </a:p>
        </p:txBody>
      </p:sp>
      <p:sp>
        <p:nvSpPr>
          <p:cNvPr id="3" name="Espace réservé du pied de page 2"/>
          <p:cNvSpPr>
            <a:spLocks noGrp="1"/>
          </p:cNvSpPr>
          <p:nvPr>
            <p:ph type="ftr" sz="quarter" idx="11"/>
          </p:nvPr>
        </p:nvSpPr>
        <p:spPr/>
        <p:txBody>
          <a:bodyPr/>
          <a:lstStyle/>
          <a:p>
            <a:endParaRPr lang="fr-CA" dirty="0"/>
          </a:p>
        </p:txBody>
      </p:sp>
      <p:sp>
        <p:nvSpPr>
          <p:cNvPr id="4" name="Espace réservé du numéro de diapositive 3"/>
          <p:cNvSpPr>
            <a:spLocks noGrp="1"/>
          </p:cNvSpPr>
          <p:nvPr>
            <p:ph type="sldNum" sz="quarter" idx="12"/>
          </p:nvPr>
        </p:nvSpPr>
        <p:spPr/>
        <p:txBody>
          <a:bodyPr/>
          <a:lstStyle/>
          <a:p>
            <a:fld id="{6BEDAF4A-D2C3-47D1-A66A-1754C6697A23}" type="slidenum">
              <a:rPr lang="fr-CA" smtClean="0"/>
              <a:t>‹#›</a:t>
            </a:fld>
            <a:endParaRPr lang="fr-CA" dirty="0"/>
          </a:p>
        </p:txBody>
      </p:sp>
    </p:spTree>
    <p:extLst>
      <p:ext uri="{BB962C8B-B14F-4D97-AF65-F5344CB8AC3E}">
        <p14:creationId xmlns:p14="http://schemas.microsoft.com/office/powerpoint/2010/main" val="1844706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BF426DB-72C9-44A0-A0C0-5A0412C580A1}" type="datetimeFigureOut">
              <a:rPr lang="fr-CA" smtClean="0"/>
              <a:t>2016-08-04</a:t>
            </a:fld>
            <a:endParaRPr lang="fr-CA" dirty="0"/>
          </a:p>
        </p:txBody>
      </p:sp>
      <p:sp>
        <p:nvSpPr>
          <p:cNvPr id="6" name="Espace réservé du pied de page 5"/>
          <p:cNvSpPr>
            <a:spLocks noGrp="1"/>
          </p:cNvSpPr>
          <p:nvPr>
            <p:ph type="ftr" sz="quarter" idx="11"/>
          </p:nvPr>
        </p:nvSpPr>
        <p:spPr/>
        <p:txBody>
          <a:bodyPr/>
          <a:lstStyle/>
          <a:p>
            <a:endParaRPr lang="fr-CA" dirty="0"/>
          </a:p>
        </p:txBody>
      </p:sp>
      <p:sp>
        <p:nvSpPr>
          <p:cNvPr id="7" name="Espace réservé du numéro de diapositive 6"/>
          <p:cNvSpPr>
            <a:spLocks noGrp="1"/>
          </p:cNvSpPr>
          <p:nvPr>
            <p:ph type="sldNum" sz="quarter" idx="12"/>
          </p:nvPr>
        </p:nvSpPr>
        <p:spPr/>
        <p:txBody>
          <a:bodyPr/>
          <a:lstStyle/>
          <a:p>
            <a:fld id="{6BEDAF4A-D2C3-47D1-A66A-1754C6697A23}" type="slidenum">
              <a:rPr lang="fr-CA" smtClean="0"/>
              <a:t>‹#›</a:t>
            </a:fld>
            <a:endParaRPr lang="fr-CA" dirty="0"/>
          </a:p>
        </p:txBody>
      </p:sp>
    </p:spTree>
    <p:extLst>
      <p:ext uri="{BB962C8B-B14F-4D97-AF65-F5344CB8AC3E}">
        <p14:creationId xmlns:p14="http://schemas.microsoft.com/office/powerpoint/2010/main" val="1485910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BF426DB-72C9-44A0-A0C0-5A0412C580A1}" type="datetimeFigureOut">
              <a:rPr lang="fr-CA" smtClean="0"/>
              <a:t>2016-08-04</a:t>
            </a:fld>
            <a:endParaRPr lang="fr-CA" dirty="0"/>
          </a:p>
        </p:txBody>
      </p:sp>
      <p:sp>
        <p:nvSpPr>
          <p:cNvPr id="6" name="Espace réservé du pied de page 5"/>
          <p:cNvSpPr>
            <a:spLocks noGrp="1"/>
          </p:cNvSpPr>
          <p:nvPr>
            <p:ph type="ftr" sz="quarter" idx="11"/>
          </p:nvPr>
        </p:nvSpPr>
        <p:spPr/>
        <p:txBody>
          <a:bodyPr/>
          <a:lstStyle/>
          <a:p>
            <a:endParaRPr lang="fr-CA" dirty="0"/>
          </a:p>
        </p:txBody>
      </p:sp>
      <p:sp>
        <p:nvSpPr>
          <p:cNvPr id="7" name="Espace réservé du numéro de diapositive 6"/>
          <p:cNvSpPr>
            <a:spLocks noGrp="1"/>
          </p:cNvSpPr>
          <p:nvPr>
            <p:ph type="sldNum" sz="quarter" idx="12"/>
          </p:nvPr>
        </p:nvSpPr>
        <p:spPr/>
        <p:txBody>
          <a:bodyPr/>
          <a:lstStyle/>
          <a:p>
            <a:fld id="{6BEDAF4A-D2C3-47D1-A66A-1754C6697A23}" type="slidenum">
              <a:rPr lang="fr-CA" smtClean="0"/>
              <a:t>‹#›</a:t>
            </a:fld>
            <a:endParaRPr lang="fr-CA" dirty="0"/>
          </a:p>
        </p:txBody>
      </p:sp>
    </p:spTree>
    <p:extLst>
      <p:ext uri="{BB962C8B-B14F-4D97-AF65-F5344CB8AC3E}">
        <p14:creationId xmlns:p14="http://schemas.microsoft.com/office/powerpoint/2010/main" val="964969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0000">
              <a:schemeClr val="accent5">
                <a:lumMod val="75000"/>
                <a:alpha val="6000"/>
              </a:schemeClr>
            </a:gs>
            <a:gs pos="50000">
              <a:schemeClr val="bg1"/>
            </a:gs>
          </a:gsLst>
          <a:lin ang="16200000" scaled="1"/>
          <a:tileRect/>
        </a:gra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CA"/>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F426DB-72C9-44A0-A0C0-5A0412C580A1}" type="datetimeFigureOut">
              <a:rPr lang="fr-CA" smtClean="0"/>
              <a:t>2016-08-04</a:t>
            </a:fld>
            <a:endParaRPr lang="fr-CA"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EDAF4A-D2C3-47D1-A66A-1754C6697A23}" type="slidenum">
              <a:rPr lang="fr-CA" smtClean="0"/>
              <a:t>‹#›</a:t>
            </a:fld>
            <a:endParaRPr lang="fr-CA" dirty="0"/>
          </a:p>
        </p:txBody>
      </p:sp>
    </p:spTree>
    <p:extLst>
      <p:ext uri="{BB962C8B-B14F-4D97-AF65-F5344CB8AC3E}">
        <p14:creationId xmlns:p14="http://schemas.microsoft.com/office/powerpoint/2010/main" val="34991763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 y="1"/>
            <a:ext cx="9143999" cy="2465222"/>
          </a:xfrm>
          <a:prstGeom prst="rect">
            <a:avLst/>
          </a:prstGeom>
        </p:spPr>
      </p:pic>
      <p:sp>
        <p:nvSpPr>
          <p:cNvPr id="5" name="Rectangle 4"/>
          <p:cNvSpPr/>
          <p:nvPr/>
        </p:nvSpPr>
        <p:spPr>
          <a:xfrm>
            <a:off x="0" y="2348880"/>
            <a:ext cx="9144000" cy="4509120"/>
          </a:xfrm>
          <a:prstGeom prst="rect">
            <a:avLst/>
          </a:prstGeom>
          <a:solidFill>
            <a:srgbClr val="2552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srgbClr val="FFFFFF"/>
              </a:solidFill>
            </a:endParaRPr>
          </a:p>
        </p:txBody>
      </p:sp>
      <p:sp>
        <p:nvSpPr>
          <p:cNvPr id="11" name="Rectangle 10"/>
          <p:cNvSpPr/>
          <p:nvPr/>
        </p:nvSpPr>
        <p:spPr>
          <a:xfrm>
            <a:off x="0" y="3861049"/>
            <a:ext cx="9144000" cy="504056"/>
          </a:xfrm>
          <a:prstGeom prst="rect">
            <a:avLst/>
          </a:prstGeom>
          <a:gradFill>
            <a:gsLst>
              <a:gs pos="21000">
                <a:srgbClr val="000000">
                  <a:alpha val="19000"/>
                </a:srgbClr>
              </a:gs>
              <a:gs pos="0">
                <a:schemeClr val="tx1">
                  <a:alpha val="35000"/>
                </a:schemeClr>
              </a:gs>
              <a:gs pos="52000">
                <a:schemeClr val="tx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srgbClr val="FFFFFF"/>
              </a:solidFill>
            </a:endParaRPr>
          </a:p>
        </p:txBody>
      </p:sp>
      <p:sp>
        <p:nvSpPr>
          <p:cNvPr id="14" name="Rectangle 13"/>
          <p:cNvSpPr/>
          <p:nvPr/>
        </p:nvSpPr>
        <p:spPr>
          <a:xfrm>
            <a:off x="0" y="2348881"/>
            <a:ext cx="9144000" cy="136815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srgbClr val="FFFFFF"/>
              </a:solidFill>
            </a:endParaRPr>
          </a:p>
        </p:txBody>
      </p:sp>
      <p:sp>
        <p:nvSpPr>
          <p:cNvPr id="10" name="ZoneTexte 9"/>
          <p:cNvSpPr txBox="1"/>
          <p:nvPr/>
        </p:nvSpPr>
        <p:spPr>
          <a:xfrm>
            <a:off x="359533" y="4151761"/>
            <a:ext cx="8424933" cy="1754326"/>
          </a:xfrm>
          <a:prstGeom prst="rect">
            <a:avLst/>
          </a:prstGeom>
          <a:noFill/>
        </p:spPr>
        <p:txBody>
          <a:bodyPr wrap="square" rtlCol="0">
            <a:spAutoFit/>
          </a:bodyPr>
          <a:lstStyle/>
          <a:p>
            <a:pPr algn="ctr"/>
            <a:r>
              <a:rPr lang="fr-CA" sz="5400" b="1" dirty="0" smtClean="0">
                <a:solidFill>
                  <a:schemeClr val="bg1"/>
                </a:solidFill>
                <a:latin typeface="Aharoni" panose="02010803020104030203" pitchFamily="2" charset="-79"/>
                <a:cs typeface="Aharoni" panose="02010803020104030203" pitchFamily="2" charset="-79"/>
              </a:rPr>
              <a:t>Employee Self Service</a:t>
            </a:r>
          </a:p>
          <a:p>
            <a:pPr algn="ctr"/>
            <a:r>
              <a:rPr lang="fr-CA" sz="4400" b="1" dirty="0" smtClean="0">
                <a:solidFill>
                  <a:schemeClr val="bg1"/>
                </a:solidFill>
                <a:latin typeface="Aharoni" panose="02010803020104030203" pitchFamily="2" charset="-79"/>
                <a:cs typeface="Aharoni" panose="02010803020104030203" pitchFamily="2" charset="-79"/>
              </a:rPr>
              <a:t>(ESS)</a:t>
            </a:r>
          </a:p>
          <a:p>
            <a:pPr algn="ctr"/>
            <a:r>
              <a:rPr lang="fr-CA" sz="1000" b="1" dirty="0" smtClean="0">
                <a:solidFill>
                  <a:schemeClr val="bg1"/>
                </a:solidFill>
                <a:latin typeface="Aharoni" panose="02010803020104030203" pitchFamily="2" charset="-79"/>
                <a:cs typeface="Aharoni" panose="02010803020104030203" pitchFamily="2" charset="-79"/>
              </a:rPr>
              <a:t>Version 2.12.0</a:t>
            </a:r>
          </a:p>
        </p:txBody>
      </p:sp>
    </p:spTree>
    <p:extLst>
      <p:ext uri="{BB962C8B-B14F-4D97-AF65-F5344CB8AC3E}">
        <p14:creationId xmlns:p14="http://schemas.microsoft.com/office/powerpoint/2010/main" val="22755309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8229600" cy="778098"/>
          </a:xfrm>
        </p:spPr>
        <p:txBody>
          <a:bodyPr>
            <a:normAutofit/>
          </a:bodyPr>
          <a:lstStyle/>
          <a:p>
            <a:r>
              <a:rPr lang="en-US" sz="1800" dirty="0" smtClean="0"/>
              <a:t>The Deduction Inquiry allows for viewing and printing the employee and employer cost for employee elected deductions. </a:t>
            </a:r>
            <a:endParaRPr lang="en-US" sz="1800" dirty="0"/>
          </a:p>
        </p:txBody>
      </p:sp>
      <p:sp>
        <p:nvSpPr>
          <p:cNvPr id="4" name="Rectangle 3"/>
          <p:cNvSpPr/>
          <p:nvPr/>
        </p:nvSpPr>
        <p:spPr>
          <a:xfrm>
            <a:off x="0" y="0"/>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4000" b="1" i="1" dirty="0">
                <a:solidFill>
                  <a:prstClr val="white"/>
                </a:solidFill>
              </a:rPr>
              <a:t>Employee Self </a:t>
            </a:r>
            <a:r>
              <a:rPr lang="fr-CA" sz="4000" b="1" i="1" dirty="0" smtClean="0">
                <a:solidFill>
                  <a:prstClr val="white"/>
                </a:solidFill>
              </a:rPr>
              <a:t>Service – Deduction Inquiry</a:t>
            </a:r>
            <a:endParaRPr lang="fr-CA" sz="4000" b="1" i="1" dirty="0">
              <a:solidFill>
                <a:prstClr val="white"/>
              </a:solidFill>
            </a:endParaRP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0867" y="1988840"/>
            <a:ext cx="6215038" cy="3794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40581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860252"/>
            <a:ext cx="8928992" cy="778098"/>
          </a:xfrm>
        </p:spPr>
        <p:txBody>
          <a:bodyPr>
            <a:normAutofit/>
          </a:bodyPr>
          <a:lstStyle/>
          <a:p>
            <a:r>
              <a:rPr lang="en-US" sz="1800" dirty="0" smtClean="0"/>
              <a:t>Employees can view and print their earnings summary by selecting the year they wish to view.   </a:t>
            </a:r>
            <a:endParaRPr lang="en-US" sz="1800" dirty="0"/>
          </a:p>
        </p:txBody>
      </p:sp>
      <p:sp>
        <p:nvSpPr>
          <p:cNvPr id="4" name="Rectangle 3"/>
          <p:cNvSpPr/>
          <p:nvPr/>
        </p:nvSpPr>
        <p:spPr>
          <a:xfrm>
            <a:off x="0" y="0"/>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3600" b="1" i="1" dirty="0">
                <a:solidFill>
                  <a:prstClr val="white"/>
                </a:solidFill>
              </a:rPr>
              <a:t>Employee Self </a:t>
            </a:r>
            <a:r>
              <a:rPr lang="fr-CA" sz="3600" b="1" i="1" dirty="0" smtClean="0">
                <a:solidFill>
                  <a:prstClr val="white"/>
                </a:solidFill>
              </a:rPr>
              <a:t>Service – Earnings Summary</a:t>
            </a:r>
            <a:endParaRPr lang="fr-CA" sz="3600" b="1" i="1" dirty="0">
              <a:solidFill>
                <a:prstClr val="white"/>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8923" y="1844824"/>
            <a:ext cx="4947152" cy="4457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90444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8229600" cy="778098"/>
          </a:xfrm>
        </p:spPr>
        <p:txBody>
          <a:bodyPr>
            <a:normAutofit/>
          </a:bodyPr>
          <a:lstStyle/>
          <a:p>
            <a:r>
              <a:rPr lang="en-US" sz="1800" dirty="0" smtClean="0"/>
              <a:t>If the district uses Harris School Solutions' Document Services product to produce their W2 records, the employee can view and print their W2 for the selected year.   </a:t>
            </a:r>
            <a:endParaRPr lang="en-US" sz="1800" dirty="0"/>
          </a:p>
        </p:txBody>
      </p:sp>
      <p:sp>
        <p:nvSpPr>
          <p:cNvPr id="4" name="Rectangle 3"/>
          <p:cNvSpPr/>
          <p:nvPr/>
        </p:nvSpPr>
        <p:spPr>
          <a:xfrm>
            <a:off x="0" y="0"/>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3600" b="1" i="1" dirty="0">
                <a:solidFill>
                  <a:prstClr val="white"/>
                </a:solidFill>
              </a:rPr>
              <a:t>Employee Self </a:t>
            </a:r>
            <a:r>
              <a:rPr lang="fr-CA" sz="3600" b="1" i="1" dirty="0" smtClean="0">
                <a:solidFill>
                  <a:prstClr val="white"/>
                </a:solidFill>
              </a:rPr>
              <a:t>Service-Earnings </a:t>
            </a:r>
            <a:r>
              <a:rPr lang="fr-CA" sz="3600" b="1" i="1" dirty="0">
                <a:solidFill>
                  <a:prstClr val="white"/>
                </a:solidFill>
              </a:rPr>
              <a:t>Summary (W2</a:t>
            </a:r>
            <a:r>
              <a:rPr lang="fr-CA" sz="3600" b="1" i="1" dirty="0" smtClean="0">
                <a:solidFill>
                  <a:prstClr val="white"/>
                </a:solidFill>
              </a:rPr>
              <a:t>)</a:t>
            </a:r>
            <a:endParaRPr lang="fr-CA" sz="3600" b="1" i="1" dirty="0">
              <a:solidFill>
                <a:prstClr val="white"/>
              </a:solidFill>
            </a:endParaRPr>
          </a:p>
        </p:txBody>
      </p:sp>
      <p:pic>
        <p:nvPicPr>
          <p:cNvPr id="1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5085184"/>
            <a:ext cx="2448272" cy="2551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722234"/>
            <a:ext cx="4566188" cy="4224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Down Arrow 10"/>
          <p:cNvSpPr/>
          <p:nvPr/>
        </p:nvSpPr>
        <p:spPr>
          <a:xfrm rot="16200000">
            <a:off x="3347857" y="637410"/>
            <a:ext cx="80586" cy="4011244"/>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2"/>
          <p:cNvSpPr/>
          <p:nvPr/>
        </p:nvSpPr>
        <p:spPr>
          <a:xfrm>
            <a:off x="818481" y="2537480"/>
            <a:ext cx="540060" cy="216025"/>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3276" y="1844824"/>
            <a:ext cx="3475072"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43788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8229600" cy="778098"/>
          </a:xfrm>
        </p:spPr>
        <p:txBody>
          <a:bodyPr>
            <a:normAutofit/>
          </a:bodyPr>
          <a:lstStyle/>
          <a:p>
            <a:r>
              <a:rPr lang="en-US" sz="1800" dirty="0" smtClean="0"/>
              <a:t>Employee can view and print check/statement summary for a specific check date range.  The employee can view check detail by clicking on a particular check.  </a:t>
            </a:r>
            <a:endParaRPr lang="en-US" sz="1800" dirty="0"/>
          </a:p>
        </p:txBody>
      </p:sp>
      <p:sp>
        <p:nvSpPr>
          <p:cNvPr id="4" name="Rectangle 3"/>
          <p:cNvSpPr/>
          <p:nvPr/>
        </p:nvSpPr>
        <p:spPr>
          <a:xfrm>
            <a:off x="0" y="2681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4000" b="1" i="1" dirty="0">
                <a:solidFill>
                  <a:prstClr val="white"/>
                </a:solidFill>
              </a:rPr>
              <a:t>Employee Self </a:t>
            </a:r>
            <a:r>
              <a:rPr lang="fr-CA" sz="4000" b="1" i="1" dirty="0" smtClean="0">
                <a:solidFill>
                  <a:prstClr val="white"/>
                </a:solidFill>
              </a:rPr>
              <a:t>Service – View Pay Checks</a:t>
            </a:r>
            <a:endParaRPr lang="fr-CA" sz="4000" b="1" i="1" dirty="0">
              <a:solidFill>
                <a:prstClr val="white"/>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7650" y="1772816"/>
            <a:ext cx="6288699"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28375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5535"/>
            <a:ext cx="8229600" cy="823291"/>
          </a:xfrm>
        </p:spPr>
        <p:txBody>
          <a:bodyPr>
            <a:normAutofit/>
          </a:bodyPr>
          <a:lstStyle/>
          <a:p>
            <a:r>
              <a:rPr lang="en-US" sz="1800" dirty="0" smtClean="0"/>
              <a:t>If an employee has extra pay, pay adjustments or substitute pay for a specific check, they can view detail information about the pay by clicking on </a:t>
            </a:r>
            <a:r>
              <a:rPr lang="en-US" sz="1800" i="1" dirty="0" smtClean="0"/>
              <a:t>Adjusts/Sub Details</a:t>
            </a:r>
            <a:r>
              <a:rPr lang="en-US" sz="1800" dirty="0" smtClean="0"/>
              <a:t> link.  </a:t>
            </a:r>
            <a:endParaRPr lang="en-US" sz="1800" dirty="0"/>
          </a:p>
        </p:txBody>
      </p:sp>
      <p:sp>
        <p:nvSpPr>
          <p:cNvPr id="4" name="Rectangle 3"/>
          <p:cNvSpPr/>
          <p:nvPr/>
        </p:nvSpPr>
        <p:spPr>
          <a:xfrm>
            <a:off x="0" y="2681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4000" b="1" i="1" dirty="0">
                <a:solidFill>
                  <a:prstClr val="white"/>
                </a:solidFill>
              </a:rPr>
              <a:t>Employee Self Service – View Pay Checks</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130198"/>
            <a:ext cx="6522665" cy="3242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5882177" y="3596884"/>
            <a:ext cx="1108032" cy="25328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1217" y="4316692"/>
            <a:ext cx="3950618" cy="2205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p:nvPr/>
        </p:nvCxnSpPr>
        <p:spPr>
          <a:xfrm>
            <a:off x="6980932" y="3840874"/>
            <a:ext cx="0" cy="556184"/>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19616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756049"/>
            <a:ext cx="8229600" cy="778098"/>
          </a:xfrm>
        </p:spPr>
        <p:txBody>
          <a:bodyPr>
            <a:normAutofit/>
          </a:bodyPr>
          <a:lstStyle/>
          <a:p>
            <a:r>
              <a:rPr lang="en-US" sz="1800" dirty="0" smtClean="0"/>
              <a:t>Employee’s detail check information can be displayed and printed. </a:t>
            </a:r>
            <a:endParaRPr lang="en-US" sz="1800" dirty="0"/>
          </a:p>
        </p:txBody>
      </p:sp>
      <p:sp>
        <p:nvSpPr>
          <p:cNvPr id="4" name="Rectangle 3"/>
          <p:cNvSpPr/>
          <p:nvPr/>
        </p:nvSpPr>
        <p:spPr>
          <a:xfrm>
            <a:off x="-35828" y="-5222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4000" b="1" i="1" dirty="0">
                <a:solidFill>
                  <a:prstClr val="white"/>
                </a:solidFill>
              </a:rPr>
              <a:t>Employee Self Service – View Pay Checks</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6528" y="1552248"/>
            <a:ext cx="5295900" cy="5181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5209009" y="1861267"/>
            <a:ext cx="1152128" cy="276999"/>
          </a:xfrm>
          <a:prstGeom prst="rect">
            <a:avLst/>
          </a:prstGeom>
          <a:noFill/>
        </p:spPr>
        <p:txBody>
          <a:bodyPr wrap="square" rtlCol="0">
            <a:spAutoFit/>
          </a:bodyPr>
          <a:lstStyle/>
          <a:p>
            <a:r>
              <a:rPr lang="en-US" sz="1200" dirty="0" smtClean="0">
                <a:solidFill>
                  <a:srgbClr val="0070C0"/>
                </a:solidFill>
              </a:rPr>
              <a:t>Print button.</a:t>
            </a:r>
            <a:endParaRPr lang="en-US" sz="1200" dirty="0">
              <a:solidFill>
                <a:srgbClr val="0070C0"/>
              </a:solidFill>
            </a:endParaRPr>
          </a:p>
        </p:txBody>
      </p:sp>
      <p:sp>
        <p:nvSpPr>
          <p:cNvPr id="12" name="Rectangle 11"/>
          <p:cNvSpPr/>
          <p:nvPr/>
        </p:nvSpPr>
        <p:spPr>
          <a:xfrm>
            <a:off x="6724017" y="1552248"/>
            <a:ext cx="216024" cy="216024"/>
          </a:xfrm>
          <a:prstGeom prst="rect">
            <a:avLst/>
          </a:prstGeom>
          <a:noFill/>
          <a:ln>
            <a:solidFill>
              <a:srgbClr val="3CA2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Arrow Connector 12"/>
          <p:cNvCxnSpPr/>
          <p:nvPr/>
        </p:nvCxnSpPr>
        <p:spPr>
          <a:xfrm flipV="1">
            <a:off x="6084168" y="1793546"/>
            <a:ext cx="576064" cy="1385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76488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935535"/>
            <a:ext cx="8568952" cy="778098"/>
          </a:xfrm>
        </p:spPr>
        <p:txBody>
          <a:bodyPr>
            <a:normAutofit fontScale="90000"/>
          </a:bodyPr>
          <a:lstStyle/>
          <a:p>
            <a:r>
              <a:rPr lang="en-US" sz="1800" dirty="0" smtClean="0"/>
              <a:t>If the district is using Harris School Solutions' Document Service product to produce their checks and statements, the check/statement detail will display as a copy of the original check/statement.   </a:t>
            </a:r>
            <a:r>
              <a:rPr lang="en-US" sz="1800" dirty="0"/>
              <a:t>T</a:t>
            </a:r>
            <a:r>
              <a:rPr lang="en-US" sz="1800" dirty="0" smtClean="0"/>
              <a:t>he employee can also print a copy of the displayed check/statement.  </a:t>
            </a:r>
            <a:endParaRPr lang="en-US" sz="1800" dirty="0"/>
          </a:p>
        </p:txBody>
      </p:sp>
      <p:sp>
        <p:nvSpPr>
          <p:cNvPr id="4" name="Rectangle 3"/>
          <p:cNvSpPr/>
          <p:nvPr/>
        </p:nvSpPr>
        <p:spPr>
          <a:xfrm>
            <a:off x="0" y="2681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4000" b="1" i="1" dirty="0">
                <a:solidFill>
                  <a:prstClr val="white"/>
                </a:solidFill>
              </a:rPr>
              <a:t>Employee Self Service – View Pay Checks</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3675" y="1800771"/>
            <a:ext cx="6216650"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6388328"/>
            <a:ext cx="5318547" cy="428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p:nvPr/>
        </p:nvCxnSpPr>
        <p:spPr>
          <a:xfrm>
            <a:off x="2987824" y="6633210"/>
            <a:ext cx="432048"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691680" y="6171545"/>
            <a:ext cx="1728192" cy="461665"/>
          </a:xfrm>
          <a:prstGeom prst="rect">
            <a:avLst/>
          </a:prstGeom>
          <a:noFill/>
        </p:spPr>
        <p:txBody>
          <a:bodyPr wrap="square" rtlCol="0">
            <a:spAutoFit/>
          </a:bodyPr>
          <a:lstStyle/>
          <a:p>
            <a:r>
              <a:rPr lang="en-US" sz="1200" dirty="0" smtClean="0">
                <a:solidFill>
                  <a:srgbClr val="0070C0"/>
                </a:solidFill>
              </a:rPr>
              <a:t>Print toolbar</a:t>
            </a:r>
            <a:r>
              <a:rPr lang="en-US" sz="1200" dirty="0"/>
              <a:t> </a:t>
            </a:r>
            <a:r>
              <a:rPr lang="en-US" sz="1200" dirty="0" smtClean="0">
                <a:solidFill>
                  <a:srgbClr val="0070C0"/>
                </a:solidFill>
              </a:rPr>
              <a:t>is at bottom of check display.</a:t>
            </a:r>
            <a:endParaRPr lang="en-US" sz="1200" dirty="0">
              <a:solidFill>
                <a:srgbClr val="0070C0"/>
              </a:solidFill>
            </a:endParaRPr>
          </a:p>
        </p:txBody>
      </p:sp>
    </p:spTree>
    <p:extLst>
      <p:ext uri="{BB962C8B-B14F-4D97-AF65-F5344CB8AC3E}">
        <p14:creationId xmlns:p14="http://schemas.microsoft.com/office/powerpoint/2010/main" val="5914878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935535"/>
            <a:ext cx="8568952" cy="1039315"/>
          </a:xfrm>
        </p:spPr>
        <p:txBody>
          <a:bodyPr>
            <a:normAutofit/>
          </a:bodyPr>
          <a:lstStyle/>
          <a:p>
            <a:r>
              <a:rPr lang="en-US" sz="1800" dirty="0" smtClean="0"/>
              <a:t>The Personal menu contains the sub-menu for Payroll Changes which includes a menu of all change options available to the employee.  </a:t>
            </a:r>
            <a:endParaRPr lang="en-US" sz="1800" dirty="0"/>
          </a:p>
        </p:txBody>
      </p:sp>
      <p:sp>
        <p:nvSpPr>
          <p:cNvPr id="4" name="Rectangle 3"/>
          <p:cNvSpPr/>
          <p:nvPr/>
        </p:nvSpPr>
        <p:spPr>
          <a:xfrm>
            <a:off x="0" y="2681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3500" b="1" i="1" dirty="0" smtClean="0">
                <a:solidFill>
                  <a:prstClr val="white"/>
                </a:solidFill>
              </a:rPr>
              <a:t>Employee Self Service–Personal/Payroll Changes</a:t>
            </a:r>
            <a:endParaRPr lang="fr-CA" sz="3500" b="1" i="1" dirty="0">
              <a:solidFill>
                <a:prstClr val="white"/>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282213"/>
            <a:ext cx="7344816" cy="3241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73687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935534"/>
            <a:ext cx="8640960" cy="837281"/>
          </a:xfrm>
        </p:spPr>
        <p:txBody>
          <a:bodyPr>
            <a:normAutofit fontScale="90000"/>
          </a:bodyPr>
          <a:lstStyle/>
          <a:p>
            <a:r>
              <a:rPr lang="en-US" sz="1800" dirty="0" smtClean="0"/>
              <a:t>Employee can request  changes to a variety of demographic fields and upload multiple documents to be submitted with their change request.  Both the employee and the approver can print the attached documents from the pending or completed request/task.</a:t>
            </a:r>
            <a:endParaRPr lang="en-US" sz="1800" dirty="0"/>
          </a:p>
        </p:txBody>
      </p:sp>
      <p:sp>
        <p:nvSpPr>
          <p:cNvPr id="4" name="Rectangle 3"/>
          <p:cNvSpPr/>
          <p:nvPr/>
        </p:nvSpPr>
        <p:spPr>
          <a:xfrm>
            <a:off x="0" y="2681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4000" b="1" i="1" dirty="0">
                <a:solidFill>
                  <a:prstClr val="white"/>
                </a:solidFill>
              </a:rPr>
              <a:t>Employee Self </a:t>
            </a:r>
            <a:r>
              <a:rPr lang="fr-CA" sz="4000" b="1" i="1" dirty="0" smtClean="0">
                <a:solidFill>
                  <a:prstClr val="white"/>
                </a:solidFill>
              </a:rPr>
              <a:t>Service - Demographics</a:t>
            </a:r>
            <a:endParaRPr lang="fr-CA" sz="4000" b="1" i="1" dirty="0">
              <a:solidFill>
                <a:prstClr val="white"/>
              </a:solidFill>
            </a:endParaRPr>
          </a:p>
        </p:txBody>
      </p:sp>
      <p:sp>
        <p:nvSpPr>
          <p:cNvPr id="5" name="TextBox 4"/>
          <p:cNvSpPr txBox="1"/>
          <p:nvPr/>
        </p:nvSpPr>
        <p:spPr>
          <a:xfrm>
            <a:off x="608544" y="6093296"/>
            <a:ext cx="8208912" cy="646331"/>
          </a:xfrm>
          <a:prstGeom prst="rect">
            <a:avLst/>
          </a:prstGeom>
          <a:noFill/>
        </p:spPr>
        <p:txBody>
          <a:bodyPr wrap="square" rtlCol="0">
            <a:spAutoFit/>
          </a:bodyPr>
          <a:lstStyle/>
          <a:p>
            <a:r>
              <a:rPr lang="en-US" sz="1200" dirty="0" smtClean="0">
                <a:solidFill>
                  <a:srgbClr val="0070C0"/>
                </a:solidFill>
              </a:rPr>
              <a:t>NOTE:  A change to the email address on the demographic screen changes the email address in the payroll system which may be used by the school district when corresponding with the employee.  It does not change the email address for the ESS notifications which was entered when the employee registered for ESS.</a:t>
            </a:r>
            <a:endParaRPr lang="en-US" sz="1200" dirty="0">
              <a:solidFill>
                <a:srgbClr val="0070C0"/>
              </a:solidFill>
            </a:endParaRPr>
          </a:p>
        </p:txBody>
      </p:sp>
      <p:sp>
        <p:nvSpPr>
          <p:cNvPr id="14" name="TextBox 13"/>
          <p:cNvSpPr txBox="1"/>
          <p:nvPr/>
        </p:nvSpPr>
        <p:spPr>
          <a:xfrm>
            <a:off x="0" y="3055292"/>
            <a:ext cx="1711133" cy="1815882"/>
          </a:xfrm>
          <a:prstGeom prst="rect">
            <a:avLst/>
          </a:prstGeom>
          <a:noFill/>
        </p:spPr>
        <p:txBody>
          <a:bodyPr wrap="square" rtlCol="0">
            <a:spAutoFit/>
          </a:bodyPr>
          <a:lstStyle/>
          <a:p>
            <a:r>
              <a:rPr lang="en-US" sz="1400" dirty="0" smtClean="0">
                <a:solidFill>
                  <a:srgbClr val="0070C0"/>
                </a:solidFill>
              </a:rPr>
              <a:t>Multiple files can be selected from multiple directories.  Acceptable file formats include .gif, .</a:t>
            </a:r>
            <a:r>
              <a:rPr lang="en-US" sz="1400" dirty="0">
                <a:solidFill>
                  <a:srgbClr val="0070C0"/>
                </a:solidFill>
              </a:rPr>
              <a:t>jpg</a:t>
            </a:r>
            <a:r>
              <a:rPr lang="en-US" sz="1400" dirty="0" smtClean="0">
                <a:solidFill>
                  <a:srgbClr val="0070C0"/>
                </a:solidFill>
              </a:rPr>
              <a:t>, .</a:t>
            </a:r>
            <a:r>
              <a:rPr lang="en-US" sz="1400" dirty="0">
                <a:solidFill>
                  <a:srgbClr val="0070C0"/>
                </a:solidFill>
              </a:rPr>
              <a:t>jpeg</a:t>
            </a:r>
            <a:r>
              <a:rPr lang="en-US" sz="1400" dirty="0" smtClean="0">
                <a:solidFill>
                  <a:srgbClr val="0070C0"/>
                </a:solidFill>
              </a:rPr>
              <a:t>, .</a:t>
            </a:r>
            <a:r>
              <a:rPr lang="en-US" sz="1400" dirty="0">
                <a:solidFill>
                  <a:srgbClr val="0070C0"/>
                </a:solidFill>
              </a:rPr>
              <a:t>png</a:t>
            </a:r>
            <a:r>
              <a:rPr lang="en-US" sz="1400" dirty="0" smtClean="0">
                <a:solidFill>
                  <a:srgbClr val="0070C0"/>
                </a:solidFill>
              </a:rPr>
              <a:t>, .</a:t>
            </a:r>
            <a:r>
              <a:rPr lang="en-US" sz="1400" dirty="0">
                <a:solidFill>
                  <a:srgbClr val="0070C0"/>
                </a:solidFill>
              </a:rPr>
              <a:t>doc</a:t>
            </a:r>
            <a:r>
              <a:rPr lang="en-US" sz="1400" dirty="0" smtClean="0">
                <a:solidFill>
                  <a:srgbClr val="0070C0"/>
                </a:solidFill>
              </a:rPr>
              <a:t>, .</a:t>
            </a:r>
            <a:r>
              <a:rPr lang="en-US" sz="1400" dirty="0">
                <a:solidFill>
                  <a:srgbClr val="0070C0"/>
                </a:solidFill>
              </a:rPr>
              <a:t>docx</a:t>
            </a:r>
            <a:r>
              <a:rPr lang="en-US" sz="1400" dirty="0" smtClean="0">
                <a:solidFill>
                  <a:srgbClr val="0070C0"/>
                </a:solidFill>
              </a:rPr>
              <a:t>, .</a:t>
            </a:r>
            <a:r>
              <a:rPr lang="en-US" sz="1400" dirty="0">
                <a:solidFill>
                  <a:srgbClr val="0070C0"/>
                </a:solidFill>
              </a:rPr>
              <a:t>xls</a:t>
            </a:r>
            <a:r>
              <a:rPr lang="en-US" sz="1400" dirty="0" smtClean="0">
                <a:solidFill>
                  <a:srgbClr val="0070C0"/>
                </a:solidFill>
              </a:rPr>
              <a:t>, .</a:t>
            </a:r>
            <a:r>
              <a:rPr lang="en-US" sz="1400" dirty="0">
                <a:solidFill>
                  <a:srgbClr val="0070C0"/>
                </a:solidFill>
              </a:rPr>
              <a:t>xlsx</a:t>
            </a:r>
            <a:r>
              <a:rPr lang="en-US" sz="1400" dirty="0" smtClean="0">
                <a:solidFill>
                  <a:srgbClr val="0070C0"/>
                </a:solidFill>
              </a:rPr>
              <a:t>, .</a:t>
            </a:r>
            <a:r>
              <a:rPr lang="en-US" sz="1400" dirty="0">
                <a:solidFill>
                  <a:srgbClr val="0070C0"/>
                </a:solidFill>
              </a:rPr>
              <a:t>pdf</a:t>
            </a:r>
            <a:r>
              <a:rPr lang="en-US" sz="1400" dirty="0" smtClean="0">
                <a:solidFill>
                  <a:srgbClr val="0070C0"/>
                </a:solidFill>
              </a:rPr>
              <a:t>,  .</a:t>
            </a:r>
            <a:r>
              <a:rPr lang="en-US" sz="1400" dirty="0">
                <a:solidFill>
                  <a:srgbClr val="0070C0"/>
                </a:solidFill>
              </a:rPr>
              <a:t>txt. </a:t>
            </a:r>
          </a:p>
        </p:txBody>
      </p:sp>
      <p:sp>
        <p:nvSpPr>
          <p:cNvPr id="42" name="Rectangle 41"/>
          <p:cNvSpPr/>
          <p:nvPr/>
        </p:nvSpPr>
        <p:spPr>
          <a:xfrm>
            <a:off x="6012160" y="2881898"/>
            <a:ext cx="288032" cy="86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Arrow Connector 18"/>
          <p:cNvCxnSpPr/>
          <p:nvPr/>
        </p:nvCxnSpPr>
        <p:spPr>
          <a:xfrm>
            <a:off x="932693" y="4880080"/>
            <a:ext cx="1215407" cy="670614"/>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1679" y="2141084"/>
            <a:ext cx="5505141" cy="3557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5069" y="4877263"/>
            <a:ext cx="1996400" cy="1155501"/>
          </a:xfrm>
          <a:prstGeom prst="rect">
            <a:avLst/>
          </a:prstGeom>
          <a:noFill/>
          <a:ln w="9525">
            <a:solidFill>
              <a:srgbClr val="50AEC8"/>
            </a:solidFill>
            <a:miter lim="800000"/>
            <a:headEnd/>
            <a:tailEnd/>
          </a:ln>
          <a:extLst>
            <a:ext uri="{909E8E84-426E-40DD-AFC4-6F175D3DCCD1}">
              <a14:hiddenFill xmlns:a14="http://schemas.microsoft.com/office/drawing/2010/main">
                <a:solidFill>
                  <a:schemeClr val="accent1"/>
                </a:solidFill>
              </a14:hiddenFill>
            </a:ext>
          </a:extLst>
        </p:spPr>
      </p:pic>
      <p:sp>
        <p:nvSpPr>
          <p:cNvPr id="23" name="Rectangle 22"/>
          <p:cNvSpPr/>
          <p:nvPr/>
        </p:nvSpPr>
        <p:spPr>
          <a:xfrm>
            <a:off x="2148100" y="5215387"/>
            <a:ext cx="648072" cy="23962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Arrow Connector 24"/>
          <p:cNvCxnSpPr/>
          <p:nvPr/>
        </p:nvCxnSpPr>
        <p:spPr>
          <a:xfrm>
            <a:off x="2876796" y="5363152"/>
            <a:ext cx="792088"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668884" y="2365577"/>
            <a:ext cx="2088232" cy="523220"/>
          </a:xfrm>
          <a:prstGeom prst="rect">
            <a:avLst/>
          </a:prstGeom>
          <a:noFill/>
        </p:spPr>
        <p:txBody>
          <a:bodyPr wrap="square" rtlCol="0">
            <a:spAutoFit/>
          </a:bodyPr>
          <a:lstStyle/>
          <a:p>
            <a:r>
              <a:rPr lang="en-US" sz="1400" dirty="0">
                <a:solidFill>
                  <a:srgbClr val="0070C0"/>
                </a:solidFill>
              </a:rPr>
              <a:t>I</a:t>
            </a:r>
            <a:r>
              <a:rPr lang="en-US" sz="1400" dirty="0" smtClean="0">
                <a:solidFill>
                  <a:srgbClr val="0070C0"/>
                </a:solidFill>
              </a:rPr>
              <a:t>nformation can be printed by selecting Print.</a:t>
            </a:r>
            <a:endParaRPr lang="en-US" sz="1400" dirty="0">
              <a:solidFill>
                <a:srgbClr val="0070C0"/>
              </a:solidFill>
            </a:endParaRPr>
          </a:p>
        </p:txBody>
      </p:sp>
      <p:cxnSp>
        <p:nvCxnSpPr>
          <p:cNvPr id="28" name="Straight Arrow Connector 27"/>
          <p:cNvCxnSpPr/>
          <p:nvPr/>
        </p:nvCxnSpPr>
        <p:spPr>
          <a:xfrm flipH="1">
            <a:off x="3311860" y="2608067"/>
            <a:ext cx="381636"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2591780" y="2363632"/>
            <a:ext cx="3420380" cy="1945"/>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029647" y="1886578"/>
            <a:ext cx="3131840" cy="954107"/>
          </a:xfrm>
          <a:prstGeom prst="rect">
            <a:avLst/>
          </a:prstGeom>
          <a:noFill/>
        </p:spPr>
        <p:txBody>
          <a:bodyPr wrap="square" rtlCol="0">
            <a:spAutoFit/>
          </a:bodyPr>
          <a:lstStyle/>
          <a:p>
            <a:r>
              <a:rPr lang="en-US" sz="1400" dirty="0" smtClean="0">
                <a:solidFill>
                  <a:srgbClr val="0070C0"/>
                </a:solidFill>
              </a:rPr>
              <a:t>If employee has a pending request, their demographics will be displayed with the requested changes.  The employee can change all demographic data.</a:t>
            </a:r>
            <a:endParaRPr lang="en-US" sz="1400" dirty="0">
              <a:solidFill>
                <a:srgbClr val="0070C0"/>
              </a:solidFill>
            </a:endParaRPr>
          </a:p>
        </p:txBody>
      </p:sp>
    </p:spTree>
    <p:extLst>
      <p:ext uri="{BB962C8B-B14F-4D97-AF65-F5344CB8AC3E}">
        <p14:creationId xmlns:p14="http://schemas.microsoft.com/office/powerpoint/2010/main" val="33503445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836712"/>
            <a:ext cx="8856984" cy="778098"/>
          </a:xfrm>
        </p:spPr>
        <p:txBody>
          <a:bodyPr>
            <a:normAutofit/>
          </a:bodyPr>
          <a:lstStyle/>
          <a:p>
            <a:r>
              <a:rPr lang="en-US" sz="1800" dirty="0" smtClean="0"/>
              <a:t>Employees can submit requests to add, delete, or change </a:t>
            </a:r>
            <a:r>
              <a:rPr lang="en-US" sz="1800" dirty="0"/>
              <a:t>d</a:t>
            </a:r>
            <a:r>
              <a:rPr lang="en-US" sz="1800" dirty="0" smtClean="0"/>
              <a:t>irect deposit accounts.  </a:t>
            </a:r>
            <a:endParaRPr lang="en-US" sz="1800" dirty="0"/>
          </a:p>
        </p:txBody>
      </p:sp>
      <p:sp>
        <p:nvSpPr>
          <p:cNvPr id="4" name="Rectangle 3"/>
          <p:cNvSpPr/>
          <p:nvPr/>
        </p:nvSpPr>
        <p:spPr>
          <a:xfrm>
            <a:off x="0" y="2681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3600" b="1" i="1" dirty="0">
                <a:solidFill>
                  <a:prstClr val="white"/>
                </a:solidFill>
              </a:rPr>
              <a:t>Employee Self </a:t>
            </a:r>
            <a:r>
              <a:rPr lang="fr-CA" sz="3600" b="1" i="1" dirty="0" smtClean="0">
                <a:solidFill>
                  <a:prstClr val="white"/>
                </a:solidFill>
              </a:rPr>
              <a:t>Service-Edit/Enter Direct Deposit </a:t>
            </a:r>
            <a:endParaRPr lang="fr-CA" sz="3600" b="1" i="1" dirty="0">
              <a:solidFill>
                <a:prstClr val="white"/>
              </a:solidFill>
            </a:endParaRPr>
          </a:p>
        </p:txBody>
      </p:sp>
      <p:sp>
        <p:nvSpPr>
          <p:cNvPr id="5" name="TextBox 4"/>
          <p:cNvSpPr txBox="1"/>
          <p:nvPr/>
        </p:nvSpPr>
        <p:spPr>
          <a:xfrm>
            <a:off x="125760" y="5157192"/>
            <a:ext cx="8892480" cy="1415772"/>
          </a:xfrm>
          <a:prstGeom prst="rect">
            <a:avLst/>
          </a:prstGeom>
          <a:noFill/>
        </p:spPr>
        <p:txBody>
          <a:bodyPr wrap="square" rtlCol="0">
            <a:spAutoFit/>
          </a:bodyPr>
          <a:lstStyle/>
          <a:p>
            <a:r>
              <a:rPr lang="en-US" sz="1400" dirty="0" smtClean="0"/>
              <a:t>If changing a routing number or the amount to deposit, click in the field, make the change and click submit. </a:t>
            </a:r>
          </a:p>
          <a:p>
            <a:endParaRPr lang="en-US" sz="800" dirty="0" smtClean="0"/>
          </a:p>
          <a:p>
            <a:r>
              <a:rPr lang="en-US" sz="1400" dirty="0" smtClean="0"/>
              <a:t>If adding a new account, click on </a:t>
            </a:r>
            <a:r>
              <a:rPr lang="en-US" sz="1400" i="1" dirty="0" smtClean="0"/>
              <a:t>Add New Record</a:t>
            </a:r>
            <a:r>
              <a:rPr lang="en-US" sz="1400" dirty="0" smtClean="0"/>
              <a:t>, enter the information for the new account and click submit.  Note:  There can be only one primary account per employee.</a:t>
            </a:r>
          </a:p>
          <a:p>
            <a:endParaRPr lang="en-US" sz="800" dirty="0" smtClean="0"/>
          </a:p>
          <a:p>
            <a:r>
              <a:rPr lang="en-US" sz="1400" dirty="0" smtClean="0"/>
              <a:t>If you are trying to delete a direct deposit, click on the </a:t>
            </a:r>
            <a:r>
              <a:rPr lang="en-US" sz="1400" i="1" dirty="0" smtClean="0"/>
              <a:t>Delete</a:t>
            </a:r>
            <a:r>
              <a:rPr lang="en-US" sz="1400" dirty="0" smtClean="0"/>
              <a:t> button beside the account information and then click submit.   </a:t>
            </a:r>
            <a:endParaRPr lang="en-US" sz="1400"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1964" y="1556792"/>
            <a:ext cx="5552653" cy="3162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62847" y="3501008"/>
            <a:ext cx="1795656" cy="1293688"/>
          </a:xfrm>
          <a:prstGeom prst="rect">
            <a:avLst/>
          </a:prstGeom>
          <a:noFill/>
          <a:ln w="9525">
            <a:solidFill>
              <a:srgbClr val="50AEC8"/>
            </a:solidFill>
            <a:miter lim="800000"/>
            <a:headEnd/>
            <a:tailEnd/>
          </a:ln>
          <a:extLst>
            <a:ext uri="{909E8E84-426E-40DD-AFC4-6F175D3DCCD1}">
              <a14:hiddenFill xmlns:a14="http://schemas.microsoft.com/office/drawing/2010/main">
                <a:solidFill>
                  <a:schemeClr val="accent1"/>
                </a:solidFill>
              </a14:hiddenFill>
            </a:ext>
          </a:extLst>
        </p:spPr>
      </p:pic>
      <p:cxnSp>
        <p:nvCxnSpPr>
          <p:cNvPr id="6" name="Straight Arrow Connector 5"/>
          <p:cNvCxnSpPr/>
          <p:nvPr/>
        </p:nvCxnSpPr>
        <p:spPr>
          <a:xfrm>
            <a:off x="3923928" y="4437112"/>
            <a:ext cx="576064"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77257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6815"/>
            <a:ext cx="9144000" cy="908720"/>
          </a:xfrm>
          <a:prstGeom prst="rect">
            <a:avLst/>
          </a:prstGeom>
          <a:solidFill>
            <a:srgbClr val="3CA2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4000" b="1" i="1" dirty="0" smtClean="0">
                <a:solidFill>
                  <a:prstClr val="white"/>
                </a:solidFill>
              </a:rPr>
              <a:t>Employee Self Service</a:t>
            </a:r>
            <a:endParaRPr lang="fr-CA" sz="4000" b="1" i="1" dirty="0">
              <a:solidFill>
                <a:prstClr val="white"/>
              </a:solidFill>
            </a:endParaRPr>
          </a:p>
        </p:txBody>
      </p:sp>
      <p:sp>
        <p:nvSpPr>
          <p:cNvPr id="3" name="TextBox 2"/>
          <p:cNvSpPr txBox="1"/>
          <p:nvPr/>
        </p:nvSpPr>
        <p:spPr>
          <a:xfrm>
            <a:off x="377280" y="1844824"/>
            <a:ext cx="8466816" cy="4124206"/>
          </a:xfrm>
          <a:prstGeom prst="rect">
            <a:avLst/>
          </a:prstGeom>
          <a:noFill/>
        </p:spPr>
        <p:txBody>
          <a:bodyPr wrap="square" rtlCol="0">
            <a:spAutoFit/>
          </a:bodyPr>
          <a:lstStyle/>
          <a:p>
            <a:pPr marL="457200" indent="-457200">
              <a:buFont typeface="Wingdings" panose="05000000000000000000" pitchFamily="2" charset="2"/>
              <a:buChar char="§"/>
            </a:pPr>
            <a:r>
              <a:rPr lang="en-US" sz="2400" dirty="0" smtClean="0">
                <a:solidFill>
                  <a:srgbClr val="0070C0"/>
                </a:solidFill>
              </a:rPr>
              <a:t>access from any computer.</a:t>
            </a:r>
          </a:p>
          <a:p>
            <a:pPr marL="457200" indent="-457200">
              <a:buFont typeface="Wingdings" panose="05000000000000000000" pitchFamily="2" charset="2"/>
              <a:buChar char="§"/>
            </a:pPr>
            <a:endParaRPr lang="en-US" sz="1400" dirty="0" smtClean="0">
              <a:solidFill>
                <a:srgbClr val="0070C0"/>
              </a:solidFill>
            </a:endParaRPr>
          </a:p>
          <a:p>
            <a:pPr marL="457200" indent="-457200">
              <a:buFont typeface="Wingdings" panose="05000000000000000000" pitchFamily="2" charset="2"/>
              <a:buChar char="§"/>
            </a:pPr>
            <a:r>
              <a:rPr lang="en-US" sz="2400" dirty="0">
                <a:solidFill>
                  <a:srgbClr val="0070C0"/>
                </a:solidFill>
              </a:rPr>
              <a:t>v</a:t>
            </a:r>
            <a:r>
              <a:rPr lang="en-US" sz="2400" dirty="0" smtClean="0">
                <a:solidFill>
                  <a:srgbClr val="0070C0"/>
                </a:solidFill>
              </a:rPr>
              <a:t>iew their elected withholding, earnings summary, check history, company documents, leave balances and leave history.</a:t>
            </a:r>
          </a:p>
          <a:p>
            <a:pPr marL="457200" indent="-457200">
              <a:buFont typeface="Wingdings" panose="05000000000000000000" pitchFamily="2" charset="2"/>
              <a:buChar char="§"/>
            </a:pPr>
            <a:endParaRPr lang="en-US" sz="1400" dirty="0" smtClean="0">
              <a:solidFill>
                <a:srgbClr val="0070C0"/>
              </a:solidFill>
            </a:endParaRPr>
          </a:p>
          <a:p>
            <a:pPr marL="457200" indent="-457200">
              <a:buFont typeface="Wingdings" panose="05000000000000000000" pitchFamily="2" charset="2"/>
              <a:buChar char="§"/>
            </a:pPr>
            <a:r>
              <a:rPr lang="en-US" sz="2400" dirty="0" smtClean="0">
                <a:solidFill>
                  <a:srgbClr val="0070C0"/>
                </a:solidFill>
              </a:rPr>
              <a:t>request changes to their demographics, direct deposits, W4 and state tax withholding forms.</a:t>
            </a:r>
          </a:p>
          <a:p>
            <a:pPr marL="457200" indent="-457200">
              <a:buFont typeface="Wingdings" panose="05000000000000000000" pitchFamily="2" charset="2"/>
              <a:buChar char="§"/>
            </a:pPr>
            <a:endParaRPr lang="en-US" sz="1400" dirty="0" smtClean="0">
              <a:solidFill>
                <a:srgbClr val="0070C0"/>
              </a:solidFill>
            </a:endParaRPr>
          </a:p>
          <a:p>
            <a:pPr marL="457200" indent="-457200">
              <a:buFont typeface="Wingdings" panose="05000000000000000000" pitchFamily="2" charset="2"/>
              <a:buChar char="§"/>
            </a:pPr>
            <a:r>
              <a:rPr lang="en-US" sz="2400" dirty="0">
                <a:solidFill>
                  <a:srgbClr val="0070C0"/>
                </a:solidFill>
              </a:rPr>
              <a:t>u</a:t>
            </a:r>
            <a:r>
              <a:rPr lang="en-US" sz="2400" dirty="0" smtClean="0">
                <a:solidFill>
                  <a:srgbClr val="0070C0"/>
                </a:solidFill>
              </a:rPr>
              <a:t>pload documents for demographic and direct deposit request.</a:t>
            </a:r>
          </a:p>
          <a:p>
            <a:pPr marL="457200" indent="-457200">
              <a:buFont typeface="Wingdings" panose="05000000000000000000" pitchFamily="2" charset="2"/>
              <a:buChar char="§"/>
            </a:pPr>
            <a:endParaRPr lang="en-US" sz="1400" dirty="0" smtClean="0">
              <a:solidFill>
                <a:srgbClr val="0070C0"/>
              </a:solidFill>
            </a:endParaRPr>
          </a:p>
          <a:p>
            <a:pPr marL="457200" indent="-457200">
              <a:buFont typeface="Wingdings" panose="05000000000000000000" pitchFamily="2" charset="2"/>
              <a:buChar char="§"/>
            </a:pPr>
            <a:r>
              <a:rPr lang="en-US" sz="2400" dirty="0" smtClean="0">
                <a:solidFill>
                  <a:srgbClr val="0070C0"/>
                </a:solidFill>
              </a:rPr>
              <a:t>print past check information.</a:t>
            </a:r>
          </a:p>
          <a:p>
            <a:pPr marL="457200" indent="-457200">
              <a:buFont typeface="Wingdings" panose="05000000000000000000" pitchFamily="2" charset="2"/>
              <a:buChar char="§"/>
            </a:pPr>
            <a:endParaRPr lang="en-US" sz="1400" dirty="0">
              <a:solidFill>
                <a:srgbClr val="0070C0"/>
              </a:solidFill>
            </a:endParaRPr>
          </a:p>
          <a:p>
            <a:pPr marL="457200" indent="-457200">
              <a:buFont typeface="Wingdings" panose="05000000000000000000" pitchFamily="2" charset="2"/>
              <a:buChar char="§"/>
            </a:pPr>
            <a:r>
              <a:rPr lang="en-US" sz="2400" dirty="0" smtClean="0">
                <a:solidFill>
                  <a:srgbClr val="0070C0"/>
                </a:solidFill>
              </a:rPr>
              <a:t>print W2s for past years.</a:t>
            </a:r>
            <a:endParaRPr lang="en-US" sz="2400" dirty="0"/>
          </a:p>
        </p:txBody>
      </p:sp>
      <p:sp>
        <p:nvSpPr>
          <p:cNvPr id="2" name="TextBox 1"/>
          <p:cNvSpPr txBox="1"/>
          <p:nvPr/>
        </p:nvSpPr>
        <p:spPr>
          <a:xfrm>
            <a:off x="107504" y="929091"/>
            <a:ext cx="4503184" cy="523220"/>
          </a:xfrm>
          <a:prstGeom prst="rect">
            <a:avLst/>
          </a:prstGeom>
          <a:noFill/>
        </p:spPr>
        <p:txBody>
          <a:bodyPr wrap="square" rtlCol="0">
            <a:spAutoFit/>
          </a:bodyPr>
          <a:lstStyle/>
          <a:p>
            <a:r>
              <a:rPr lang="en-US" sz="2800" dirty="0" smtClean="0">
                <a:solidFill>
                  <a:srgbClr val="0070C0"/>
                </a:solidFill>
              </a:rPr>
              <a:t>Employees can…</a:t>
            </a:r>
            <a:endParaRPr lang="en-US" sz="2800" dirty="0">
              <a:solidFill>
                <a:srgbClr val="0070C0"/>
              </a:solidFill>
            </a:endParaRPr>
          </a:p>
        </p:txBody>
      </p:sp>
    </p:spTree>
    <p:extLst>
      <p:ext uri="{BB962C8B-B14F-4D97-AF65-F5344CB8AC3E}">
        <p14:creationId xmlns:p14="http://schemas.microsoft.com/office/powerpoint/2010/main" val="646483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836712"/>
            <a:ext cx="8856984" cy="778098"/>
          </a:xfrm>
        </p:spPr>
        <p:txBody>
          <a:bodyPr>
            <a:normAutofit/>
          </a:bodyPr>
          <a:lstStyle/>
          <a:p>
            <a:r>
              <a:rPr lang="en-US" sz="1800" dirty="0" smtClean="0"/>
              <a:t>Pending changes are displayed and employees can upload files for direct deposit requests.  </a:t>
            </a:r>
            <a:endParaRPr lang="en-US" sz="1800" dirty="0"/>
          </a:p>
        </p:txBody>
      </p:sp>
      <p:sp>
        <p:nvSpPr>
          <p:cNvPr id="4" name="Rectangle 3"/>
          <p:cNvSpPr/>
          <p:nvPr/>
        </p:nvSpPr>
        <p:spPr>
          <a:xfrm>
            <a:off x="0" y="2681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3600" b="1" i="1" dirty="0">
                <a:solidFill>
                  <a:prstClr val="white"/>
                </a:solidFill>
              </a:rPr>
              <a:t>Employee Self Service-Edit/Enter Direct Deposit </a:t>
            </a:r>
          </a:p>
        </p:txBody>
      </p:sp>
      <p:sp>
        <p:nvSpPr>
          <p:cNvPr id="16" name="TextBox 15"/>
          <p:cNvSpPr txBox="1"/>
          <p:nvPr/>
        </p:nvSpPr>
        <p:spPr>
          <a:xfrm>
            <a:off x="1172370" y="5983442"/>
            <a:ext cx="6552728" cy="523220"/>
          </a:xfrm>
          <a:prstGeom prst="rect">
            <a:avLst/>
          </a:prstGeom>
          <a:solidFill>
            <a:srgbClr val="F7F7F7"/>
          </a:solidFill>
        </p:spPr>
        <p:txBody>
          <a:bodyPr wrap="square" rtlCol="0">
            <a:spAutoFit/>
          </a:bodyPr>
          <a:lstStyle/>
          <a:p>
            <a:r>
              <a:rPr lang="en-US" sz="1400" dirty="0" smtClean="0">
                <a:solidFill>
                  <a:srgbClr val="0070C0"/>
                </a:solidFill>
              </a:rPr>
              <a:t>Multiple files can be selected from multiple directories.  Acceptable file formats include .gif, .</a:t>
            </a:r>
            <a:r>
              <a:rPr lang="en-US" sz="1400" dirty="0">
                <a:solidFill>
                  <a:srgbClr val="0070C0"/>
                </a:solidFill>
              </a:rPr>
              <a:t>jpg</a:t>
            </a:r>
            <a:r>
              <a:rPr lang="en-US" sz="1400" dirty="0" smtClean="0">
                <a:solidFill>
                  <a:srgbClr val="0070C0"/>
                </a:solidFill>
              </a:rPr>
              <a:t>, .</a:t>
            </a:r>
            <a:r>
              <a:rPr lang="en-US" sz="1400" dirty="0">
                <a:solidFill>
                  <a:srgbClr val="0070C0"/>
                </a:solidFill>
              </a:rPr>
              <a:t>jpeg</a:t>
            </a:r>
            <a:r>
              <a:rPr lang="en-US" sz="1400" dirty="0" smtClean="0">
                <a:solidFill>
                  <a:srgbClr val="0070C0"/>
                </a:solidFill>
              </a:rPr>
              <a:t>, .</a:t>
            </a:r>
            <a:r>
              <a:rPr lang="en-US" sz="1400" dirty="0">
                <a:solidFill>
                  <a:srgbClr val="0070C0"/>
                </a:solidFill>
              </a:rPr>
              <a:t>png</a:t>
            </a:r>
            <a:r>
              <a:rPr lang="en-US" sz="1400" dirty="0" smtClean="0">
                <a:solidFill>
                  <a:srgbClr val="0070C0"/>
                </a:solidFill>
              </a:rPr>
              <a:t>, .</a:t>
            </a:r>
            <a:r>
              <a:rPr lang="en-US" sz="1400" dirty="0">
                <a:solidFill>
                  <a:srgbClr val="0070C0"/>
                </a:solidFill>
              </a:rPr>
              <a:t>doc</a:t>
            </a:r>
            <a:r>
              <a:rPr lang="en-US" sz="1400" dirty="0" smtClean="0">
                <a:solidFill>
                  <a:srgbClr val="0070C0"/>
                </a:solidFill>
              </a:rPr>
              <a:t>, .</a:t>
            </a:r>
            <a:r>
              <a:rPr lang="en-US" sz="1400" dirty="0">
                <a:solidFill>
                  <a:srgbClr val="0070C0"/>
                </a:solidFill>
              </a:rPr>
              <a:t>docx</a:t>
            </a:r>
            <a:r>
              <a:rPr lang="en-US" sz="1400" dirty="0" smtClean="0">
                <a:solidFill>
                  <a:srgbClr val="0070C0"/>
                </a:solidFill>
              </a:rPr>
              <a:t>, .</a:t>
            </a:r>
            <a:r>
              <a:rPr lang="en-US" sz="1400" dirty="0">
                <a:solidFill>
                  <a:srgbClr val="0070C0"/>
                </a:solidFill>
              </a:rPr>
              <a:t>xls</a:t>
            </a:r>
            <a:r>
              <a:rPr lang="en-US" sz="1400" dirty="0" smtClean="0">
                <a:solidFill>
                  <a:srgbClr val="0070C0"/>
                </a:solidFill>
              </a:rPr>
              <a:t>, .</a:t>
            </a:r>
            <a:r>
              <a:rPr lang="en-US" sz="1400" dirty="0">
                <a:solidFill>
                  <a:srgbClr val="0070C0"/>
                </a:solidFill>
              </a:rPr>
              <a:t>xlsx</a:t>
            </a:r>
            <a:r>
              <a:rPr lang="en-US" sz="1400" dirty="0" smtClean="0">
                <a:solidFill>
                  <a:srgbClr val="0070C0"/>
                </a:solidFill>
              </a:rPr>
              <a:t>, .</a:t>
            </a:r>
            <a:r>
              <a:rPr lang="en-US" sz="1400" dirty="0">
                <a:solidFill>
                  <a:srgbClr val="0070C0"/>
                </a:solidFill>
              </a:rPr>
              <a:t>pdf</a:t>
            </a:r>
            <a:r>
              <a:rPr lang="en-US" sz="1400" dirty="0" smtClean="0">
                <a:solidFill>
                  <a:srgbClr val="0070C0"/>
                </a:solidFill>
              </a:rPr>
              <a:t>,  .</a:t>
            </a:r>
            <a:r>
              <a:rPr lang="en-US" sz="1400" dirty="0">
                <a:solidFill>
                  <a:srgbClr val="0070C0"/>
                </a:solidFill>
              </a:rPr>
              <a:t>txt. </a:t>
            </a:r>
          </a:p>
        </p:txBody>
      </p:sp>
      <p:sp>
        <p:nvSpPr>
          <p:cNvPr id="17" name="TextBox 16"/>
          <p:cNvSpPr txBox="1"/>
          <p:nvPr/>
        </p:nvSpPr>
        <p:spPr>
          <a:xfrm>
            <a:off x="7298685" y="1721889"/>
            <a:ext cx="1601306" cy="2031325"/>
          </a:xfrm>
          <a:prstGeom prst="rect">
            <a:avLst/>
          </a:prstGeom>
          <a:noFill/>
        </p:spPr>
        <p:txBody>
          <a:bodyPr wrap="square" rtlCol="0">
            <a:spAutoFit/>
          </a:bodyPr>
          <a:lstStyle/>
          <a:p>
            <a:r>
              <a:rPr lang="en-US" sz="1400" dirty="0" smtClean="0">
                <a:solidFill>
                  <a:srgbClr val="0070C0"/>
                </a:solidFill>
              </a:rPr>
              <a:t>If employee has a pending request, their direct deposit information will be displayed with the requested changes.  The employee can change all pending direct deposit data.</a:t>
            </a:r>
            <a:endParaRPr lang="en-US" sz="1400" dirty="0">
              <a:solidFill>
                <a:srgbClr val="0070C0"/>
              </a:solidFill>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3703" y="1652811"/>
            <a:ext cx="5184576" cy="4180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5" name="Straight Arrow Connector 14"/>
          <p:cNvCxnSpPr/>
          <p:nvPr/>
        </p:nvCxnSpPr>
        <p:spPr>
          <a:xfrm flipH="1">
            <a:off x="2483768" y="1988840"/>
            <a:ext cx="4767369"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1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8734" y="4307378"/>
            <a:ext cx="2016224" cy="1166975"/>
          </a:xfrm>
          <a:prstGeom prst="rect">
            <a:avLst/>
          </a:prstGeom>
          <a:noFill/>
          <a:ln w="9525">
            <a:solidFill>
              <a:srgbClr val="50AEC8"/>
            </a:solidFill>
            <a:miter lim="800000"/>
            <a:headEnd/>
            <a:tailEnd/>
          </a:ln>
          <a:extLst>
            <a:ext uri="{909E8E84-426E-40DD-AFC4-6F175D3DCCD1}">
              <a14:hiddenFill xmlns:a14="http://schemas.microsoft.com/office/drawing/2010/main">
                <a:solidFill>
                  <a:schemeClr val="accent1"/>
                </a:solidFill>
              </a14:hiddenFill>
            </a:ext>
          </a:extLst>
        </p:spPr>
      </p:pic>
      <p:cxnSp>
        <p:nvCxnSpPr>
          <p:cNvPr id="24" name="Straight Arrow Connector 23"/>
          <p:cNvCxnSpPr/>
          <p:nvPr/>
        </p:nvCxnSpPr>
        <p:spPr>
          <a:xfrm>
            <a:off x="2939596" y="4890866"/>
            <a:ext cx="1184280"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1923703" y="4576353"/>
            <a:ext cx="936104" cy="50405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Straight Arrow Connector 25"/>
          <p:cNvCxnSpPr/>
          <p:nvPr/>
        </p:nvCxnSpPr>
        <p:spPr>
          <a:xfrm flipV="1">
            <a:off x="1761685" y="5229200"/>
            <a:ext cx="434051" cy="76861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3254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935535"/>
            <a:ext cx="8568952" cy="837281"/>
          </a:xfrm>
        </p:spPr>
        <p:txBody>
          <a:bodyPr>
            <a:normAutofit/>
          </a:bodyPr>
          <a:lstStyle/>
          <a:p>
            <a:r>
              <a:rPr lang="en-US" sz="1800" dirty="0" smtClean="0"/>
              <a:t>Tax Withholding under the sub menu Payroll Changes will include your State Withholding and W-4 Withholding Forms. </a:t>
            </a:r>
            <a:endParaRPr lang="en-US" sz="1800" dirty="0"/>
          </a:p>
        </p:txBody>
      </p:sp>
      <p:sp>
        <p:nvSpPr>
          <p:cNvPr id="4" name="Rectangle 3"/>
          <p:cNvSpPr/>
          <p:nvPr/>
        </p:nvSpPr>
        <p:spPr>
          <a:xfrm>
            <a:off x="0" y="2681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3500" b="1" i="1" dirty="0" smtClean="0">
                <a:solidFill>
                  <a:prstClr val="white"/>
                </a:solidFill>
              </a:rPr>
              <a:t>Employee Self Service – Tax Withholdings</a:t>
            </a:r>
            <a:endParaRPr lang="fr-CA" sz="3500" b="1" i="1" dirty="0">
              <a:solidFill>
                <a:prstClr val="white"/>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040" y="2348880"/>
            <a:ext cx="7668853"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a:xfrm>
            <a:off x="4716015" y="4116424"/>
            <a:ext cx="3558877" cy="1584176"/>
          </a:xfrm>
          <a:prstGeom prst="round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129088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838" y="692696"/>
            <a:ext cx="8229600" cy="778098"/>
          </a:xfrm>
        </p:spPr>
        <p:txBody>
          <a:bodyPr>
            <a:normAutofit/>
          </a:bodyPr>
          <a:lstStyle/>
          <a:p>
            <a:r>
              <a:rPr lang="en-US" sz="1800" dirty="0"/>
              <a:t>Changes can be made to the employee’s </a:t>
            </a:r>
            <a:r>
              <a:rPr lang="en-US" sz="1800" dirty="0" smtClean="0"/>
              <a:t>A4 </a:t>
            </a:r>
            <a:r>
              <a:rPr lang="en-US" sz="1800" dirty="0"/>
              <a:t>with an electronic signature.</a:t>
            </a:r>
          </a:p>
        </p:txBody>
      </p:sp>
      <p:sp>
        <p:nvSpPr>
          <p:cNvPr id="4" name="Rectangle 3"/>
          <p:cNvSpPr/>
          <p:nvPr/>
        </p:nvSpPr>
        <p:spPr>
          <a:xfrm>
            <a:off x="0" y="2681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4000" b="1" i="1" dirty="0">
                <a:solidFill>
                  <a:prstClr val="white"/>
                </a:solidFill>
              </a:rPr>
              <a:t>Employee Self </a:t>
            </a:r>
            <a:r>
              <a:rPr lang="fr-CA" sz="4000" b="1" i="1" dirty="0" smtClean="0">
                <a:solidFill>
                  <a:prstClr val="white"/>
                </a:solidFill>
              </a:rPr>
              <a:t>Service – A4 (Alabama)</a:t>
            </a:r>
            <a:endParaRPr lang="fr-CA" sz="4000" b="1" i="1" dirty="0">
              <a:solidFill>
                <a:prstClr val="white"/>
              </a:solidFill>
            </a:endParaRPr>
          </a:p>
        </p:txBody>
      </p:sp>
      <p:sp>
        <p:nvSpPr>
          <p:cNvPr id="11" name="TextBox 10"/>
          <p:cNvSpPr txBox="1"/>
          <p:nvPr/>
        </p:nvSpPr>
        <p:spPr>
          <a:xfrm>
            <a:off x="6183958" y="3545046"/>
            <a:ext cx="2805663" cy="738664"/>
          </a:xfrm>
          <a:prstGeom prst="rect">
            <a:avLst/>
          </a:prstGeom>
          <a:noFill/>
        </p:spPr>
        <p:txBody>
          <a:bodyPr wrap="square" rtlCol="0">
            <a:spAutoFit/>
          </a:bodyPr>
          <a:lstStyle/>
          <a:p>
            <a:r>
              <a:rPr lang="en-US" sz="1400" dirty="0" smtClean="0">
                <a:solidFill>
                  <a:srgbClr val="0070C0"/>
                </a:solidFill>
              </a:rPr>
              <a:t>Electronic signature and date must be exactly as displayed – no extra spaces, dashes or periods. </a:t>
            </a:r>
            <a:endParaRPr lang="en-US" sz="1400" dirty="0">
              <a:solidFill>
                <a:srgbClr val="0070C0"/>
              </a:solidFill>
            </a:endParaRPr>
          </a:p>
        </p:txBody>
      </p:sp>
      <p:sp>
        <p:nvSpPr>
          <p:cNvPr id="12" name="TextBox 11"/>
          <p:cNvSpPr txBox="1"/>
          <p:nvPr/>
        </p:nvSpPr>
        <p:spPr>
          <a:xfrm>
            <a:off x="6183959" y="4797151"/>
            <a:ext cx="2727186" cy="954107"/>
          </a:xfrm>
          <a:prstGeom prst="rect">
            <a:avLst/>
          </a:prstGeom>
          <a:noFill/>
        </p:spPr>
        <p:txBody>
          <a:bodyPr wrap="square" rtlCol="0">
            <a:spAutoFit/>
          </a:bodyPr>
          <a:lstStyle/>
          <a:p>
            <a:r>
              <a:rPr lang="en-US" sz="1400" dirty="0" smtClean="0">
                <a:solidFill>
                  <a:srgbClr val="0070C0"/>
                </a:solidFill>
              </a:rPr>
              <a:t>If requesting a change for A4, the employee must enter </a:t>
            </a:r>
            <a:r>
              <a:rPr lang="en-US" sz="1400" b="1" dirty="0" smtClean="0">
                <a:solidFill>
                  <a:srgbClr val="0070C0"/>
                </a:solidFill>
              </a:rPr>
              <a:t>ALL</a:t>
            </a:r>
            <a:r>
              <a:rPr lang="en-US" sz="1400" dirty="0" smtClean="0">
                <a:solidFill>
                  <a:srgbClr val="0070C0"/>
                </a:solidFill>
              </a:rPr>
              <a:t> information on the A4 form, not just the change.   </a:t>
            </a:r>
            <a:endParaRPr lang="en-US" sz="1400" dirty="0">
              <a:solidFill>
                <a:srgbClr val="0070C0"/>
              </a:solidFill>
            </a:endParaRPr>
          </a:p>
        </p:txBody>
      </p:sp>
      <p:sp>
        <p:nvSpPr>
          <p:cNvPr id="7" name="TextBox 6"/>
          <p:cNvSpPr txBox="1"/>
          <p:nvPr/>
        </p:nvSpPr>
        <p:spPr>
          <a:xfrm>
            <a:off x="6156178" y="2331606"/>
            <a:ext cx="2871200" cy="738664"/>
          </a:xfrm>
          <a:prstGeom prst="rect">
            <a:avLst/>
          </a:prstGeom>
          <a:noFill/>
        </p:spPr>
        <p:txBody>
          <a:bodyPr wrap="square" rtlCol="0">
            <a:spAutoFit/>
          </a:bodyPr>
          <a:lstStyle/>
          <a:p>
            <a:r>
              <a:rPr lang="en-US" sz="1400" dirty="0" smtClean="0">
                <a:solidFill>
                  <a:srgbClr val="0070C0"/>
                </a:solidFill>
              </a:rPr>
              <a:t>Employee can view additional  instructions for the A4 by clicking the </a:t>
            </a:r>
            <a:r>
              <a:rPr lang="en-US" sz="1400" i="1" dirty="0" smtClean="0">
                <a:solidFill>
                  <a:srgbClr val="0070C0"/>
                </a:solidFill>
              </a:rPr>
              <a:t>A4 Instructions</a:t>
            </a:r>
            <a:r>
              <a:rPr lang="en-US" sz="1400" dirty="0" smtClean="0">
                <a:solidFill>
                  <a:srgbClr val="0070C0"/>
                </a:solidFill>
              </a:rPr>
              <a:t> button.</a:t>
            </a:r>
            <a:endParaRPr lang="en-US" sz="1400" dirty="0">
              <a:solidFill>
                <a:srgbClr val="0070C0"/>
              </a:solidFill>
            </a:endParaRPr>
          </a:p>
        </p:txBody>
      </p:sp>
      <p:sp>
        <p:nvSpPr>
          <p:cNvPr id="19" name="TextBox 18"/>
          <p:cNvSpPr txBox="1"/>
          <p:nvPr/>
        </p:nvSpPr>
        <p:spPr>
          <a:xfrm>
            <a:off x="6156178" y="1570902"/>
            <a:ext cx="3084550" cy="523220"/>
          </a:xfrm>
          <a:prstGeom prst="rect">
            <a:avLst/>
          </a:prstGeom>
          <a:noFill/>
        </p:spPr>
        <p:txBody>
          <a:bodyPr wrap="square" rtlCol="0">
            <a:spAutoFit/>
          </a:bodyPr>
          <a:lstStyle/>
          <a:p>
            <a:r>
              <a:rPr lang="en-US" sz="1400" dirty="0" smtClean="0">
                <a:solidFill>
                  <a:srgbClr val="0070C0"/>
                </a:solidFill>
              </a:rPr>
              <a:t>Employee’s current State withholding information is displayed.  </a:t>
            </a:r>
            <a:endParaRPr lang="en-US" sz="1400" dirty="0">
              <a:solidFill>
                <a:srgbClr val="0070C0"/>
              </a:solidFill>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373595"/>
            <a:ext cx="5904657" cy="502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Down Arrow 16"/>
          <p:cNvSpPr/>
          <p:nvPr/>
        </p:nvSpPr>
        <p:spPr>
          <a:xfrm rot="5400000">
            <a:off x="5820014" y="1542070"/>
            <a:ext cx="45721" cy="626606"/>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Down Arrow 17"/>
          <p:cNvSpPr/>
          <p:nvPr/>
        </p:nvSpPr>
        <p:spPr>
          <a:xfrm rot="5400000">
            <a:off x="3585293" y="130052"/>
            <a:ext cx="50666" cy="5091104"/>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Down Arrow 21"/>
          <p:cNvSpPr/>
          <p:nvPr/>
        </p:nvSpPr>
        <p:spPr>
          <a:xfrm rot="5400000">
            <a:off x="2847401" y="3671967"/>
            <a:ext cx="67230" cy="360608"/>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Down Arrow 23"/>
          <p:cNvSpPr/>
          <p:nvPr/>
        </p:nvSpPr>
        <p:spPr>
          <a:xfrm rot="5400000">
            <a:off x="5864232" y="3622432"/>
            <a:ext cx="62109" cy="521783"/>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Down Arrow 27"/>
          <p:cNvSpPr/>
          <p:nvPr/>
        </p:nvSpPr>
        <p:spPr>
          <a:xfrm rot="5400000">
            <a:off x="5904616" y="4791060"/>
            <a:ext cx="55472" cy="499706"/>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909535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696"/>
            <a:ext cx="8229600" cy="778098"/>
          </a:xfrm>
        </p:spPr>
        <p:txBody>
          <a:bodyPr>
            <a:normAutofit/>
          </a:bodyPr>
          <a:lstStyle/>
          <a:p>
            <a:r>
              <a:rPr lang="en-US" sz="1800" dirty="0"/>
              <a:t>Changes can be made to the employee’s G</a:t>
            </a:r>
            <a:r>
              <a:rPr lang="en-US" sz="1800" dirty="0" smtClean="0"/>
              <a:t>4 </a:t>
            </a:r>
            <a:r>
              <a:rPr lang="en-US" sz="1800" dirty="0"/>
              <a:t>with an electronic signature.</a:t>
            </a:r>
          </a:p>
        </p:txBody>
      </p:sp>
      <p:sp>
        <p:nvSpPr>
          <p:cNvPr id="4" name="Rectangle 3"/>
          <p:cNvSpPr/>
          <p:nvPr/>
        </p:nvSpPr>
        <p:spPr>
          <a:xfrm>
            <a:off x="0" y="2681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4000" b="1" i="1" dirty="0">
                <a:solidFill>
                  <a:prstClr val="white"/>
                </a:solidFill>
              </a:rPr>
              <a:t>Employee Self </a:t>
            </a:r>
            <a:r>
              <a:rPr lang="fr-CA" sz="4000" b="1" i="1" dirty="0" smtClean="0">
                <a:solidFill>
                  <a:prstClr val="white"/>
                </a:solidFill>
              </a:rPr>
              <a:t>Service – G4 (Georgia)</a:t>
            </a:r>
            <a:endParaRPr lang="fr-CA" sz="4000" b="1" i="1" dirty="0">
              <a:solidFill>
                <a:prstClr val="white"/>
              </a:solidFill>
            </a:endParaRPr>
          </a:p>
        </p:txBody>
      </p:sp>
      <p:sp>
        <p:nvSpPr>
          <p:cNvPr id="11" name="TextBox 10"/>
          <p:cNvSpPr txBox="1"/>
          <p:nvPr/>
        </p:nvSpPr>
        <p:spPr>
          <a:xfrm>
            <a:off x="6199276" y="6021288"/>
            <a:ext cx="2817732" cy="738664"/>
          </a:xfrm>
          <a:prstGeom prst="rect">
            <a:avLst/>
          </a:prstGeom>
          <a:noFill/>
        </p:spPr>
        <p:txBody>
          <a:bodyPr wrap="square" rtlCol="0">
            <a:spAutoFit/>
          </a:bodyPr>
          <a:lstStyle/>
          <a:p>
            <a:r>
              <a:rPr lang="en-US" sz="1400" dirty="0" smtClean="0">
                <a:solidFill>
                  <a:srgbClr val="0070C0"/>
                </a:solidFill>
              </a:rPr>
              <a:t>Electronic signature and date must be exactly as displayed – no extra spaces, dashes or periods. </a:t>
            </a:r>
            <a:endParaRPr lang="en-US" sz="1400" dirty="0">
              <a:solidFill>
                <a:srgbClr val="0070C0"/>
              </a:solidFill>
            </a:endParaRPr>
          </a:p>
        </p:txBody>
      </p:sp>
      <p:sp>
        <p:nvSpPr>
          <p:cNvPr id="12" name="TextBox 11"/>
          <p:cNvSpPr txBox="1"/>
          <p:nvPr/>
        </p:nvSpPr>
        <p:spPr>
          <a:xfrm>
            <a:off x="6199276" y="2773764"/>
            <a:ext cx="2729040" cy="954107"/>
          </a:xfrm>
          <a:prstGeom prst="rect">
            <a:avLst/>
          </a:prstGeom>
          <a:noFill/>
        </p:spPr>
        <p:txBody>
          <a:bodyPr wrap="square" rtlCol="0">
            <a:spAutoFit/>
          </a:bodyPr>
          <a:lstStyle/>
          <a:p>
            <a:r>
              <a:rPr lang="en-US" sz="1400" dirty="0" smtClean="0">
                <a:solidFill>
                  <a:srgbClr val="0070C0"/>
                </a:solidFill>
              </a:rPr>
              <a:t>If requesting a change for G4, the employee must enter </a:t>
            </a:r>
            <a:r>
              <a:rPr lang="en-US" sz="1400" b="1" dirty="0" smtClean="0">
                <a:solidFill>
                  <a:srgbClr val="0070C0"/>
                </a:solidFill>
              </a:rPr>
              <a:t>ALL</a:t>
            </a:r>
            <a:r>
              <a:rPr lang="en-US" sz="1400" dirty="0" smtClean="0">
                <a:solidFill>
                  <a:srgbClr val="0070C0"/>
                </a:solidFill>
              </a:rPr>
              <a:t> information on the G4 form, not just the change.   </a:t>
            </a:r>
            <a:endParaRPr lang="en-US" sz="1400" dirty="0">
              <a:solidFill>
                <a:srgbClr val="0070C0"/>
              </a:solidFill>
            </a:endParaRPr>
          </a:p>
        </p:txBody>
      </p:sp>
      <p:sp>
        <p:nvSpPr>
          <p:cNvPr id="7" name="TextBox 6"/>
          <p:cNvSpPr txBox="1"/>
          <p:nvPr/>
        </p:nvSpPr>
        <p:spPr>
          <a:xfrm>
            <a:off x="6187470" y="1737876"/>
            <a:ext cx="2752652" cy="738664"/>
          </a:xfrm>
          <a:prstGeom prst="rect">
            <a:avLst/>
          </a:prstGeom>
          <a:noFill/>
        </p:spPr>
        <p:txBody>
          <a:bodyPr wrap="square" rtlCol="0">
            <a:spAutoFit/>
          </a:bodyPr>
          <a:lstStyle/>
          <a:p>
            <a:r>
              <a:rPr lang="en-US" sz="1400" dirty="0" smtClean="0">
                <a:solidFill>
                  <a:srgbClr val="0070C0"/>
                </a:solidFill>
              </a:rPr>
              <a:t>Employee can view instructions for the G4 by clicking the </a:t>
            </a:r>
            <a:r>
              <a:rPr lang="en-US" sz="1400" i="1" dirty="0">
                <a:solidFill>
                  <a:srgbClr val="0070C0"/>
                </a:solidFill>
              </a:rPr>
              <a:t>G</a:t>
            </a:r>
            <a:r>
              <a:rPr lang="en-US" sz="1400" i="1" dirty="0" smtClean="0">
                <a:solidFill>
                  <a:srgbClr val="0070C0"/>
                </a:solidFill>
              </a:rPr>
              <a:t>4 Instructions</a:t>
            </a:r>
            <a:r>
              <a:rPr lang="en-US" sz="1400" dirty="0" smtClean="0">
                <a:solidFill>
                  <a:srgbClr val="0070C0"/>
                </a:solidFill>
              </a:rPr>
              <a:t> button.</a:t>
            </a:r>
            <a:endParaRPr lang="en-US" sz="1400" dirty="0">
              <a:solidFill>
                <a:srgbClr val="0070C0"/>
              </a:solidFill>
            </a:endParaRPr>
          </a:p>
        </p:txBody>
      </p:sp>
      <p:sp>
        <p:nvSpPr>
          <p:cNvPr id="19" name="TextBox 18"/>
          <p:cNvSpPr txBox="1"/>
          <p:nvPr/>
        </p:nvSpPr>
        <p:spPr>
          <a:xfrm>
            <a:off x="6156176" y="1237078"/>
            <a:ext cx="3117812" cy="523220"/>
          </a:xfrm>
          <a:prstGeom prst="rect">
            <a:avLst/>
          </a:prstGeom>
          <a:noFill/>
        </p:spPr>
        <p:txBody>
          <a:bodyPr wrap="square" rtlCol="0">
            <a:spAutoFit/>
          </a:bodyPr>
          <a:lstStyle/>
          <a:p>
            <a:r>
              <a:rPr lang="en-US" sz="1400" dirty="0" smtClean="0">
                <a:solidFill>
                  <a:srgbClr val="0070C0"/>
                </a:solidFill>
              </a:rPr>
              <a:t>Employee’s current State withholding information is displayed.  </a:t>
            </a:r>
            <a:endParaRPr lang="en-US" sz="1400" dirty="0">
              <a:solidFill>
                <a:srgbClr val="0070C0"/>
              </a:solidFill>
            </a:endParaRPr>
          </a:p>
        </p:txBody>
      </p:sp>
      <p:sp>
        <p:nvSpPr>
          <p:cNvPr id="3" name="Rectangle 2"/>
          <p:cNvSpPr/>
          <p:nvPr/>
        </p:nvSpPr>
        <p:spPr>
          <a:xfrm>
            <a:off x="1403648" y="6685890"/>
            <a:ext cx="3672408" cy="148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1426528" y="2270365"/>
            <a:ext cx="3672408" cy="53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1475656" y="2422765"/>
            <a:ext cx="3672408" cy="53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6234848" y="4484487"/>
            <a:ext cx="2782160" cy="954107"/>
          </a:xfrm>
          <a:prstGeom prst="rect">
            <a:avLst/>
          </a:prstGeom>
          <a:noFill/>
        </p:spPr>
        <p:txBody>
          <a:bodyPr wrap="square" rtlCol="0">
            <a:spAutoFit/>
          </a:bodyPr>
          <a:lstStyle/>
          <a:p>
            <a:r>
              <a:rPr lang="en-US" sz="1400" dirty="0" smtClean="0">
                <a:solidFill>
                  <a:srgbClr val="0070C0"/>
                </a:solidFill>
              </a:rPr>
              <a:t>Line 5 - Additional Allowances is updated from the worksheet entries and the </a:t>
            </a:r>
            <a:r>
              <a:rPr lang="en-US" sz="1400" i="1" dirty="0" smtClean="0">
                <a:solidFill>
                  <a:srgbClr val="0070C0"/>
                </a:solidFill>
              </a:rPr>
              <a:t>Update Line 5</a:t>
            </a:r>
            <a:r>
              <a:rPr lang="en-US" sz="1400" dirty="0" smtClean="0">
                <a:solidFill>
                  <a:srgbClr val="0070C0"/>
                </a:solidFill>
              </a:rPr>
              <a:t> button.</a:t>
            </a:r>
            <a:endParaRPr lang="en-US" sz="1400" dirty="0">
              <a:solidFill>
                <a:srgbClr val="0070C0"/>
              </a:solidFill>
            </a:endParaRPr>
          </a:p>
        </p:txBody>
      </p:sp>
      <p:sp>
        <p:nvSpPr>
          <p:cNvPr id="6" name="Rectangle 5"/>
          <p:cNvSpPr/>
          <p:nvPr/>
        </p:nvSpPr>
        <p:spPr>
          <a:xfrm>
            <a:off x="2080320" y="6479625"/>
            <a:ext cx="475456"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1769" y="1237504"/>
            <a:ext cx="4396166" cy="5596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Down Arrow 22"/>
          <p:cNvSpPr/>
          <p:nvPr/>
        </p:nvSpPr>
        <p:spPr>
          <a:xfrm rot="5400000">
            <a:off x="5691442" y="1129678"/>
            <a:ext cx="95724" cy="833744"/>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Down Arrow 24"/>
          <p:cNvSpPr/>
          <p:nvPr/>
        </p:nvSpPr>
        <p:spPr>
          <a:xfrm rot="5400000">
            <a:off x="4001183" y="-310230"/>
            <a:ext cx="109790" cy="4200196"/>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Down Arrow 25"/>
          <p:cNvSpPr/>
          <p:nvPr/>
        </p:nvSpPr>
        <p:spPr>
          <a:xfrm rot="5400000">
            <a:off x="5628215" y="2348987"/>
            <a:ext cx="103809" cy="991088"/>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Down Arrow 26"/>
          <p:cNvSpPr/>
          <p:nvPr/>
        </p:nvSpPr>
        <p:spPr>
          <a:xfrm rot="5400000">
            <a:off x="5651828" y="4680656"/>
            <a:ext cx="103808" cy="991088"/>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Down Arrow 32"/>
          <p:cNvSpPr/>
          <p:nvPr/>
        </p:nvSpPr>
        <p:spPr>
          <a:xfrm rot="5400000">
            <a:off x="3099822" y="6557188"/>
            <a:ext cx="134456" cy="360608"/>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Down Arrow 33"/>
          <p:cNvSpPr/>
          <p:nvPr/>
        </p:nvSpPr>
        <p:spPr>
          <a:xfrm rot="5400000">
            <a:off x="5665902" y="6229597"/>
            <a:ext cx="134459" cy="909750"/>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039979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838" y="692696"/>
            <a:ext cx="8229600" cy="778098"/>
          </a:xfrm>
        </p:spPr>
        <p:txBody>
          <a:bodyPr>
            <a:normAutofit/>
          </a:bodyPr>
          <a:lstStyle/>
          <a:p>
            <a:r>
              <a:rPr lang="en-US" sz="1800" dirty="0"/>
              <a:t>Changes can be made to the employee’s </a:t>
            </a:r>
            <a:r>
              <a:rPr lang="en-US" sz="1800" dirty="0" smtClean="0"/>
              <a:t>MS4 </a:t>
            </a:r>
            <a:r>
              <a:rPr lang="en-US" sz="1800" dirty="0"/>
              <a:t>with an electronic signature.</a:t>
            </a:r>
          </a:p>
        </p:txBody>
      </p:sp>
      <p:sp>
        <p:nvSpPr>
          <p:cNvPr id="4" name="Rectangle 3"/>
          <p:cNvSpPr/>
          <p:nvPr/>
        </p:nvSpPr>
        <p:spPr>
          <a:xfrm>
            <a:off x="9422" y="0"/>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4000" b="1" i="1" dirty="0">
                <a:solidFill>
                  <a:prstClr val="white"/>
                </a:solidFill>
              </a:rPr>
              <a:t>Employee Self </a:t>
            </a:r>
            <a:r>
              <a:rPr lang="fr-CA" sz="4000" b="1" i="1" dirty="0" smtClean="0">
                <a:solidFill>
                  <a:prstClr val="white"/>
                </a:solidFill>
              </a:rPr>
              <a:t>Service – MS4 (Mississippi)</a:t>
            </a:r>
            <a:endParaRPr lang="fr-CA" sz="4000" b="1" i="1" dirty="0">
              <a:solidFill>
                <a:prstClr val="white"/>
              </a:solidFill>
            </a:endParaRPr>
          </a:p>
        </p:txBody>
      </p:sp>
      <p:sp>
        <p:nvSpPr>
          <p:cNvPr id="11" name="TextBox 10"/>
          <p:cNvSpPr txBox="1"/>
          <p:nvPr/>
        </p:nvSpPr>
        <p:spPr>
          <a:xfrm>
            <a:off x="6273512" y="6119336"/>
            <a:ext cx="2793102" cy="738664"/>
          </a:xfrm>
          <a:prstGeom prst="rect">
            <a:avLst/>
          </a:prstGeom>
          <a:noFill/>
        </p:spPr>
        <p:txBody>
          <a:bodyPr wrap="square" rtlCol="0">
            <a:spAutoFit/>
          </a:bodyPr>
          <a:lstStyle/>
          <a:p>
            <a:r>
              <a:rPr lang="en-US" sz="1400" dirty="0" smtClean="0">
                <a:solidFill>
                  <a:srgbClr val="0070C0"/>
                </a:solidFill>
              </a:rPr>
              <a:t>Electronic signature and date must be exactly as displayed – no extra spaces, dashes or periods. </a:t>
            </a:r>
            <a:endParaRPr lang="en-US" sz="1400" dirty="0">
              <a:solidFill>
                <a:srgbClr val="0070C0"/>
              </a:solidFill>
            </a:endParaRPr>
          </a:p>
        </p:txBody>
      </p:sp>
      <p:sp>
        <p:nvSpPr>
          <p:cNvPr id="12" name="TextBox 11"/>
          <p:cNvSpPr txBox="1"/>
          <p:nvPr/>
        </p:nvSpPr>
        <p:spPr>
          <a:xfrm>
            <a:off x="6257860" y="2780928"/>
            <a:ext cx="2792730" cy="954107"/>
          </a:xfrm>
          <a:prstGeom prst="rect">
            <a:avLst/>
          </a:prstGeom>
          <a:noFill/>
        </p:spPr>
        <p:txBody>
          <a:bodyPr wrap="square" rtlCol="0">
            <a:spAutoFit/>
          </a:bodyPr>
          <a:lstStyle/>
          <a:p>
            <a:r>
              <a:rPr lang="en-US" sz="1400" dirty="0" smtClean="0">
                <a:solidFill>
                  <a:srgbClr val="0070C0"/>
                </a:solidFill>
              </a:rPr>
              <a:t>If requesting a change for MS4, the employee must enter </a:t>
            </a:r>
            <a:r>
              <a:rPr lang="en-US" sz="1400" b="1" dirty="0" smtClean="0">
                <a:solidFill>
                  <a:srgbClr val="0070C0"/>
                </a:solidFill>
              </a:rPr>
              <a:t>ALL</a:t>
            </a:r>
            <a:r>
              <a:rPr lang="en-US" sz="1400" dirty="0" smtClean="0">
                <a:solidFill>
                  <a:srgbClr val="0070C0"/>
                </a:solidFill>
              </a:rPr>
              <a:t> information on the MS4 form, not just the change.   </a:t>
            </a:r>
            <a:endParaRPr lang="en-US" sz="1400" dirty="0">
              <a:solidFill>
                <a:srgbClr val="0070C0"/>
              </a:solidFill>
            </a:endParaRPr>
          </a:p>
        </p:txBody>
      </p:sp>
      <p:sp>
        <p:nvSpPr>
          <p:cNvPr id="7" name="TextBox 6"/>
          <p:cNvSpPr txBox="1"/>
          <p:nvPr/>
        </p:nvSpPr>
        <p:spPr>
          <a:xfrm>
            <a:off x="6228491" y="1817485"/>
            <a:ext cx="2801144" cy="738664"/>
          </a:xfrm>
          <a:prstGeom prst="rect">
            <a:avLst/>
          </a:prstGeom>
          <a:noFill/>
        </p:spPr>
        <p:txBody>
          <a:bodyPr wrap="square" rtlCol="0">
            <a:spAutoFit/>
          </a:bodyPr>
          <a:lstStyle/>
          <a:p>
            <a:r>
              <a:rPr lang="en-US" sz="1400" dirty="0" smtClean="0">
                <a:solidFill>
                  <a:srgbClr val="0070C0"/>
                </a:solidFill>
              </a:rPr>
              <a:t>Employee can view instructions for the MS4 by clicking the </a:t>
            </a:r>
            <a:r>
              <a:rPr lang="en-US" sz="1400" i="1" dirty="0" smtClean="0">
                <a:solidFill>
                  <a:srgbClr val="0070C0"/>
                </a:solidFill>
              </a:rPr>
              <a:t>MS4 Instructions</a:t>
            </a:r>
            <a:r>
              <a:rPr lang="en-US" sz="1400" dirty="0" smtClean="0">
                <a:solidFill>
                  <a:srgbClr val="0070C0"/>
                </a:solidFill>
              </a:rPr>
              <a:t> button.</a:t>
            </a:r>
            <a:endParaRPr lang="en-US" sz="1400" dirty="0">
              <a:solidFill>
                <a:srgbClr val="0070C0"/>
              </a:solidFill>
            </a:endParaRPr>
          </a:p>
        </p:txBody>
      </p:sp>
      <p:sp>
        <p:nvSpPr>
          <p:cNvPr id="19" name="TextBox 18"/>
          <p:cNvSpPr txBox="1"/>
          <p:nvPr/>
        </p:nvSpPr>
        <p:spPr>
          <a:xfrm>
            <a:off x="6243836" y="1199457"/>
            <a:ext cx="2922964" cy="523220"/>
          </a:xfrm>
          <a:prstGeom prst="rect">
            <a:avLst/>
          </a:prstGeom>
          <a:noFill/>
        </p:spPr>
        <p:txBody>
          <a:bodyPr wrap="square" rtlCol="0">
            <a:spAutoFit/>
          </a:bodyPr>
          <a:lstStyle/>
          <a:p>
            <a:r>
              <a:rPr lang="en-US" sz="1400" dirty="0" smtClean="0">
                <a:solidFill>
                  <a:srgbClr val="0070C0"/>
                </a:solidFill>
              </a:rPr>
              <a:t>Employee’s current State withholding information is displayed.  </a:t>
            </a:r>
            <a:endParaRPr lang="en-US" sz="1400" dirty="0">
              <a:solidFill>
                <a:srgbClr val="0070C0"/>
              </a:solidFill>
            </a:endParaRPr>
          </a:p>
        </p:txBody>
      </p:sp>
      <p:sp>
        <p:nvSpPr>
          <p:cNvPr id="3" name="Rectangle 2"/>
          <p:cNvSpPr/>
          <p:nvPr/>
        </p:nvSpPr>
        <p:spPr>
          <a:xfrm>
            <a:off x="28188" y="4291940"/>
            <a:ext cx="136815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2481360" y="6578193"/>
            <a:ext cx="273144" cy="105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2920596" y="2158605"/>
            <a:ext cx="1053636" cy="3988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4427984" y="2158605"/>
            <a:ext cx="1053636" cy="118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6273512" y="4507964"/>
            <a:ext cx="2812474" cy="954107"/>
          </a:xfrm>
          <a:prstGeom prst="rect">
            <a:avLst/>
          </a:prstGeom>
          <a:noFill/>
        </p:spPr>
        <p:txBody>
          <a:bodyPr wrap="square" rtlCol="0">
            <a:spAutoFit/>
          </a:bodyPr>
          <a:lstStyle/>
          <a:p>
            <a:r>
              <a:rPr lang="en-US" sz="1400" dirty="0" smtClean="0">
                <a:solidFill>
                  <a:srgbClr val="0070C0"/>
                </a:solidFill>
              </a:rPr>
              <a:t>The </a:t>
            </a:r>
            <a:r>
              <a:rPr lang="en-US" sz="1400" i="1" dirty="0" smtClean="0">
                <a:solidFill>
                  <a:srgbClr val="0070C0"/>
                </a:solidFill>
              </a:rPr>
              <a:t>Total Amount of Exemption Claimed </a:t>
            </a:r>
            <a:r>
              <a:rPr lang="en-US" sz="1400" dirty="0" smtClean="0">
                <a:solidFill>
                  <a:srgbClr val="0070C0"/>
                </a:solidFill>
              </a:rPr>
              <a:t>will be the total of selected status amount, dependent amount and additional allowances.   </a:t>
            </a:r>
            <a:endParaRPr lang="en-US" sz="1400" dirty="0">
              <a:solidFill>
                <a:srgbClr val="0070C0"/>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2957" y="1230799"/>
            <a:ext cx="4698633" cy="5594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Down Arrow 22"/>
          <p:cNvSpPr/>
          <p:nvPr/>
        </p:nvSpPr>
        <p:spPr>
          <a:xfrm rot="5400000">
            <a:off x="5910860" y="1355147"/>
            <a:ext cx="144015" cy="372675"/>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Down Arrow 24"/>
          <p:cNvSpPr/>
          <p:nvPr/>
        </p:nvSpPr>
        <p:spPr>
          <a:xfrm rot="5400000">
            <a:off x="4143268" y="-47116"/>
            <a:ext cx="132021" cy="3935656"/>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Down Arrow 25"/>
          <p:cNvSpPr/>
          <p:nvPr/>
        </p:nvSpPr>
        <p:spPr>
          <a:xfrm rot="5400000">
            <a:off x="5897821" y="2946995"/>
            <a:ext cx="110941" cy="511031"/>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Down Arrow 26"/>
          <p:cNvSpPr/>
          <p:nvPr/>
        </p:nvSpPr>
        <p:spPr>
          <a:xfrm rot="5400000" flipH="1">
            <a:off x="5880788" y="4837223"/>
            <a:ext cx="131946" cy="511031"/>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Down Arrow 35"/>
          <p:cNvSpPr/>
          <p:nvPr/>
        </p:nvSpPr>
        <p:spPr>
          <a:xfrm rot="5400000">
            <a:off x="5703034" y="6336707"/>
            <a:ext cx="134456" cy="813686"/>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Down Arrow 36"/>
          <p:cNvSpPr/>
          <p:nvPr/>
        </p:nvSpPr>
        <p:spPr>
          <a:xfrm rot="5400000">
            <a:off x="3199881" y="6549289"/>
            <a:ext cx="134457" cy="360608"/>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039979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8229600" cy="778098"/>
          </a:xfrm>
        </p:spPr>
        <p:txBody>
          <a:bodyPr>
            <a:normAutofit/>
          </a:bodyPr>
          <a:lstStyle/>
          <a:p>
            <a:r>
              <a:rPr lang="en-US" sz="1800" dirty="0" smtClean="0"/>
              <a:t>Changes can be made to the employee’s </a:t>
            </a:r>
            <a:r>
              <a:rPr lang="en-US" sz="1800" dirty="0"/>
              <a:t>W</a:t>
            </a:r>
            <a:r>
              <a:rPr lang="en-US" sz="1800" dirty="0" smtClean="0"/>
              <a:t>4 with an electronic signature.</a:t>
            </a:r>
            <a:endParaRPr lang="en-US" sz="1800" dirty="0"/>
          </a:p>
        </p:txBody>
      </p:sp>
      <p:sp>
        <p:nvSpPr>
          <p:cNvPr id="4" name="Rectangle 3"/>
          <p:cNvSpPr/>
          <p:nvPr/>
        </p:nvSpPr>
        <p:spPr>
          <a:xfrm>
            <a:off x="0" y="2681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4000" b="1" i="1" dirty="0">
                <a:solidFill>
                  <a:prstClr val="white"/>
                </a:solidFill>
              </a:rPr>
              <a:t>Employee Self </a:t>
            </a:r>
            <a:r>
              <a:rPr lang="fr-CA" sz="4000" b="1" i="1" dirty="0" smtClean="0">
                <a:solidFill>
                  <a:prstClr val="white"/>
                </a:solidFill>
              </a:rPr>
              <a:t>Service – W4</a:t>
            </a:r>
            <a:endParaRPr lang="fr-CA" sz="4000" b="1" i="1" dirty="0">
              <a:solidFill>
                <a:prstClr val="white"/>
              </a:solidFill>
            </a:endParaRPr>
          </a:p>
        </p:txBody>
      </p:sp>
      <p:sp>
        <p:nvSpPr>
          <p:cNvPr id="3" name="TextBox 2"/>
          <p:cNvSpPr txBox="1"/>
          <p:nvPr/>
        </p:nvSpPr>
        <p:spPr>
          <a:xfrm>
            <a:off x="7026342" y="1653484"/>
            <a:ext cx="2093399" cy="954107"/>
          </a:xfrm>
          <a:prstGeom prst="rect">
            <a:avLst/>
          </a:prstGeom>
          <a:noFill/>
        </p:spPr>
        <p:txBody>
          <a:bodyPr wrap="square" rtlCol="0">
            <a:spAutoFit/>
          </a:bodyPr>
          <a:lstStyle/>
          <a:p>
            <a:r>
              <a:rPr lang="en-US" sz="1400" dirty="0" smtClean="0">
                <a:solidFill>
                  <a:srgbClr val="0070C0"/>
                </a:solidFill>
              </a:rPr>
              <a:t>Employee’s current Federal and State withholding information is displayed</a:t>
            </a:r>
            <a:r>
              <a:rPr lang="en-US" sz="1400" dirty="0" smtClean="0"/>
              <a:t>.  </a:t>
            </a:r>
            <a:endParaRPr lang="en-US" sz="1400" dirty="0"/>
          </a:p>
        </p:txBody>
      </p:sp>
      <p:sp>
        <p:nvSpPr>
          <p:cNvPr id="6" name="TextBox 5"/>
          <p:cNvSpPr txBox="1"/>
          <p:nvPr/>
        </p:nvSpPr>
        <p:spPr>
          <a:xfrm>
            <a:off x="6986850" y="3926212"/>
            <a:ext cx="2094266" cy="1169551"/>
          </a:xfrm>
          <a:prstGeom prst="rect">
            <a:avLst/>
          </a:prstGeom>
          <a:noFill/>
        </p:spPr>
        <p:txBody>
          <a:bodyPr wrap="square" rtlCol="0">
            <a:spAutoFit/>
          </a:bodyPr>
          <a:lstStyle/>
          <a:p>
            <a:r>
              <a:rPr lang="en-US" sz="1400" dirty="0" smtClean="0">
                <a:solidFill>
                  <a:srgbClr val="0070C0"/>
                </a:solidFill>
              </a:rPr>
              <a:t>If requesting a change for W4, the employee must enter </a:t>
            </a:r>
            <a:r>
              <a:rPr lang="en-US" sz="1400" b="1" dirty="0" smtClean="0">
                <a:solidFill>
                  <a:srgbClr val="0070C0"/>
                </a:solidFill>
              </a:rPr>
              <a:t>ALL</a:t>
            </a:r>
            <a:r>
              <a:rPr lang="en-US" sz="1400" dirty="0" smtClean="0">
                <a:solidFill>
                  <a:srgbClr val="0070C0"/>
                </a:solidFill>
              </a:rPr>
              <a:t> information on the W4 form, not just the change.   </a:t>
            </a:r>
            <a:endParaRPr lang="en-US" sz="1400" dirty="0">
              <a:solidFill>
                <a:srgbClr val="0070C0"/>
              </a:solidFill>
            </a:endParaRPr>
          </a:p>
        </p:txBody>
      </p:sp>
      <p:sp>
        <p:nvSpPr>
          <p:cNvPr id="7" name="TextBox 6"/>
          <p:cNvSpPr txBox="1"/>
          <p:nvPr/>
        </p:nvSpPr>
        <p:spPr>
          <a:xfrm>
            <a:off x="6986850" y="5491884"/>
            <a:ext cx="2229236" cy="954107"/>
          </a:xfrm>
          <a:prstGeom prst="rect">
            <a:avLst/>
          </a:prstGeom>
          <a:noFill/>
        </p:spPr>
        <p:txBody>
          <a:bodyPr wrap="square" rtlCol="0">
            <a:spAutoFit/>
          </a:bodyPr>
          <a:lstStyle/>
          <a:p>
            <a:r>
              <a:rPr lang="en-US" sz="1400" dirty="0" smtClean="0">
                <a:solidFill>
                  <a:srgbClr val="0070C0"/>
                </a:solidFill>
              </a:rPr>
              <a:t>Electronic signature and date must be exactly as displayed – no extra spaces, dashes or periods. </a:t>
            </a:r>
            <a:endParaRPr lang="en-US" sz="1400" dirty="0">
              <a:solidFill>
                <a:srgbClr val="0070C0"/>
              </a:solidFill>
            </a:endParaRPr>
          </a:p>
        </p:txBody>
      </p:sp>
      <p:sp>
        <p:nvSpPr>
          <p:cNvPr id="24" name="TextBox 23"/>
          <p:cNvSpPr txBox="1"/>
          <p:nvPr/>
        </p:nvSpPr>
        <p:spPr>
          <a:xfrm>
            <a:off x="7026342" y="2988367"/>
            <a:ext cx="2034498" cy="738664"/>
          </a:xfrm>
          <a:prstGeom prst="rect">
            <a:avLst/>
          </a:prstGeom>
          <a:noFill/>
        </p:spPr>
        <p:txBody>
          <a:bodyPr wrap="square" rtlCol="0">
            <a:spAutoFit/>
          </a:bodyPr>
          <a:lstStyle/>
          <a:p>
            <a:r>
              <a:rPr lang="en-US" sz="1400" dirty="0" smtClean="0">
                <a:solidFill>
                  <a:srgbClr val="0070C0"/>
                </a:solidFill>
              </a:rPr>
              <a:t>IRS instructions and worksheet are accessible from W4 form. </a:t>
            </a:r>
            <a:endParaRPr lang="en-US" sz="1400" dirty="0">
              <a:solidFill>
                <a:srgbClr val="0070C0"/>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093" y="1442731"/>
            <a:ext cx="5976664" cy="5188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ight Arrow 16"/>
          <p:cNvSpPr/>
          <p:nvPr/>
        </p:nvSpPr>
        <p:spPr>
          <a:xfrm rot="10800000">
            <a:off x="3777054" y="3333283"/>
            <a:ext cx="3209796" cy="17282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Arrow 17"/>
          <p:cNvSpPr/>
          <p:nvPr/>
        </p:nvSpPr>
        <p:spPr>
          <a:xfrm rot="10800000">
            <a:off x="6584952" y="2015155"/>
            <a:ext cx="360868" cy="134724"/>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Arrow 18"/>
          <p:cNvSpPr/>
          <p:nvPr/>
        </p:nvSpPr>
        <p:spPr>
          <a:xfrm rot="10800000">
            <a:off x="6558991" y="4376263"/>
            <a:ext cx="441412" cy="134724"/>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ight Arrow 19"/>
          <p:cNvSpPr/>
          <p:nvPr/>
        </p:nvSpPr>
        <p:spPr>
          <a:xfrm rot="10800000">
            <a:off x="6604359" y="6005615"/>
            <a:ext cx="396044" cy="134724"/>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ight Arrow 24"/>
          <p:cNvSpPr/>
          <p:nvPr/>
        </p:nvSpPr>
        <p:spPr>
          <a:xfrm rot="10800000">
            <a:off x="4217432" y="6014454"/>
            <a:ext cx="1224136" cy="134724"/>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361957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524" y="764704"/>
            <a:ext cx="8568952" cy="1039315"/>
          </a:xfrm>
        </p:spPr>
        <p:txBody>
          <a:bodyPr>
            <a:normAutofit/>
          </a:bodyPr>
          <a:lstStyle/>
          <a:p>
            <a:r>
              <a:rPr lang="en-US" sz="1800" dirty="0" smtClean="0"/>
              <a:t>Leave Menu allows the employee to see their leave history and leave balances.  </a:t>
            </a:r>
            <a:endParaRPr lang="en-US" sz="1800" dirty="0"/>
          </a:p>
        </p:txBody>
      </p:sp>
      <p:sp>
        <p:nvSpPr>
          <p:cNvPr id="4" name="Rectangle 3"/>
          <p:cNvSpPr/>
          <p:nvPr/>
        </p:nvSpPr>
        <p:spPr>
          <a:xfrm>
            <a:off x="0" y="2681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3500" b="1" i="1" dirty="0" smtClean="0">
                <a:solidFill>
                  <a:prstClr val="white"/>
                </a:solidFill>
              </a:rPr>
              <a:t>Employee Self Service – Leave</a:t>
            </a:r>
            <a:endParaRPr lang="fr-CA" sz="3500" b="1" i="1" dirty="0">
              <a:solidFill>
                <a:prstClr val="white"/>
              </a:solidFill>
            </a:endParaRPr>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85987" y="2420888"/>
            <a:ext cx="4772025" cy="219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16927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935535"/>
            <a:ext cx="8640960" cy="778098"/>
          </a:xfrm>
        </p:spPr>
        <p:txBody>
          <a:bodyPr>
            <a:normAutofit/>
          </a:bodyPr>
          <a:lstStyle/>
          <a:p>
            <a:r>
              <a:rPr lang="en-US" sz="1700" dirty="0" smtClean="0"/>
              <a:t>Employee can view and print their current leave balances.   The leave earned and used are reflective of the last completed payroll.</a:t>
            </a:r>
            <a:endParaRPr lang="en-US" sz="1700" dirty="0"/>
          </a:p>
        </p:txBody>
      </p:sp>
      <p:sp>
        <p:nvSpPr>
          <p:cNvPr id="4" name="Rectangle 3"/>
          <p:cNvSpPr/>
          <p:nvPr/>
        </p:nvSpPr>
        <p:spPr>
          <a:xfrm>
            <a:off x="0" y="2681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4000" b="1" i="1" dirty="0">
                <a:solidFill>
                  <a:prstClr val="white"/>
                </a:solidFill>
              </a:rPr>
              <a:t>Employee Self </a:t>
            </a:r>
            <a:r>
              <a:rPr lang="fr-CA" sz="4000" b="1" i="1" dirty="0" smtClean="0">
                <a:solidFill>
                  <a:prstClr val="white"/>
                </a:solidFill>
              </a:rPr>
              <a:t>Service – Leave Balance</a:t>
            </a:r>
            <a:endParaRPr lang="fr-CA" sz="4000" b="1" i="1" dirty="0">
              <a:solidFill>
                <a:prstClr val="white"/>
              </a:solidFill>
            </a:endParaRPr>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348880"/>
            <a:ext cx="8064896" cy="2875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83313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935535"/>
            <a:ext cx="8424936" cy="778098"/>
          </a:xfrm>
        </p:spPr>
        <p:txBody>
          <a:bodyPr>
            <a:normAutofit/>
          </a:bodyPr>
          <a:lstStyle/>
          <a:p>
            <a:r>
              <a:rPr lang="en-US" sz="1700" dirty="0" smtClean="0"/>
              <a:t>Employee can view and print their detail leave history for a specific date range.</a:t>
            </a:r>
            <a:endParaRPr lang="en-US" sz="1700" dirty="0"/>
          </a:p>
        </p:txBody>
      </p:sp>
      <p:sp>
        <p:nvSpPr>
          <p:cNvPr id="4" name="Rectangle 3"/>
          <p:cNvSpPr/>
          <p:nvPr/>
        </p:nvSpPr>
        <p:spPr>
          <a:xfrm>
            <a:off x="0" y="2681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4000" b="1" i="1" dirty="0">
                <a:solidFill>
                  <a:prstClr val="white"/>
                </a:solidFill>
              </a:rPr>
              <a:t>Employee Self </a:t>
            </a:r>
            <a:r>
              <a:rPr lang="fr-CA" sz="4000" b="1" i="1" dirty="0" smtClean="0">
                <a:solidFill>
                  <a:prstClr val="white"/>
                </a:solidFill>
              </a:rPr>
              <a:t>Service – Leave History</a:t>
            </a:r>
            <a:endParaRPr lang="fr-CA" sz="4000" b="1" i="1" dirty="0">
              <a:solidFill>
                <a:prstClr val="white"/>
              </a:solidFill>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097" y="2132856"/>
            <a:ext cx="7451058"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74757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524" y="935535"/>
            <a:ext cx="8568952" cy="1039315"/>
          </a:xfrm>
        </p:spPr>
        <p:txBody>
          <a:bodyPr>
            <a:normAutofit/>
          </a:bodyPr>
          <a:lstStyle/>
          <a:p>
            <a:r>
              <a:rPr lang="en-US" sz="1800" dirty="0" smtClean="0"/>
              <a:t>View Company Documents allows employees view and print any documents uploaded by the Document Administrator.  This is a great way to give employee access to Policy and Procedure Manuals, </a:t>
            </a:r>
            <a:r>
              <a:rPr lang="en-US" sz="1800" dirty="0"/>
              <a:t>r</a:t>
            </a:r>
            <a:r>
              <a:rPr lang="en-US" sz="1800" dirty="0" smtClean="0"/>
              <a:t>etirement documents, and Open Enrollment documents.</a:t>
            </a:r>
            <a:endParaRPr lang="en-US" sz="1800" dirty="0"/>
          </a:p>
        </p:txBody>
      </p:sp>
      <p:sp>
        <p:nvSpPr>
          <p:cNvPr id="4" name="Rectangle 3"/>
          <p:cNvSpPr/>
          <p:nvPr/>
        </p:nvSpPr>
        <p:spPr>
          <a:xfrm>
            <a:off x="0" y="2681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3400" b="1" i="1" dirty="0" smtClean="0">
                <a:solidFill>
                  <a:prstClr val="white"/>
                </a:solidFill>
              </a:rPr>
              <a:t>Employee Self Service–View Company Documents</a:t>
            </a:r>
            <a:endParaRPr lang="fr-CA" sz="3400" b="1" i="1" dirty="0">
              <a:solidFill>
                <a:prstClr val="white"/>
              </a:solidFill>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852936"/>
            <a:ext cx="6154233"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30008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8229600" cy="778098"/>
          </a:xfrm>
        </p:spPr>
        <p:txBody>
          <a:bodyPr>
            <a:normAutofit/>
          </a:bodyPr>
          <a:lstStyle/>
          <a:p>
            <a:r>
              <a:rPr lang="en-US" sz="1800" dirty="0" smtClean="0"/>
              <a:t>Registration and Forgot Password on Log In screen</a:t>
            </a:r>
            <a:endParaRPr lang="en-US" sz="1800" dirty="0"/>
          </a:p>
        </p:txBody>
      </p:sp>
      <p:sp>
        <p:nvSpPr>
          <p:cNvPr id="4" name="Rectangle 3"/>
          <p:cNvSpPr/>
          <p:nvPr/>
        </p:nvSpPr>
        <p:spPr>
          <a:xfrm>
            <a:off x="0" y="2681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4000" b="1" i="1" dirty="0" smtClean="0">
                <a:solidFill>
                  <a:prstClr val="white"/>
                </a:solidFill>
              </a:rPr>
              <a:t>Employee Self Service – Register</a:t>
            </a:r>
            <a:endParaRPr lang="fr-CA" sz="4000" b="1" i="1" dirty="0">
              <a:solidFill>
                <a:prstClr val="white"/>
              </a:solidFill>
            </a:endParaRPr>
          </a:p>
        </p:txBody>
      </p:sp>
      <p:sp>
        <p:nvSpPr>
          <p:cNvPr id="8" name="TextBox 7"/>
          <p:cNvSpPr txBox="1"/>
          <p:nvPr/>
        </p:nvSpPr>
        <p:spPr>
          <a:xfrm>
            <a:off x="1739832" y="5589240"/>
            <a:ext cx="5544616" cy="523220"/>
          </a:xfrm>
          <a:prstGeom prst="rect">
            <a:avLst/>
          </a:prstGeom>
          <a:noFill/>
        </p:spPr>
        <p:txBody>
          <a:bodyPr wrap="square" rtlCol="0">
            <a:spAutoFit/>
          </a:bodyPr>
          <a:lstStyle/>
          <a:p>
            <a:r>
              <a:rPr lang="en-US" sz="1400" b="1" dirty="0" smtClean="0">
                <a:solidFill>
                  <a:srgbClr val="0070C0"/>
                </a:solidFill>
              </a:rPr>
              <a:t>NOTE:  Internet Explorer version 9 and below are not supported in ESS.  The Internet Explorer browser must be version 10 or above.   </a:t>
            </a:r>
            <a:endParaRPr lang="en-US" sz="1400" b="1" dirty="0">
              <a:solidFill>
                <a:srgbClr val="0070C0"/>
              </a:solidFill>
            </a:endParaRPr>
          </a:p>
        </p:txBody>
      </p:sp>
      <p:sp>
        <p:nvSpPr>
          <p:cNvPr id="11" name="Rectangle 10"/>
          <p:cNvSpPr/>
          <p:nvPr/>
        </p:nvSpPr>
        <p:spPr>
          <a:xfrm>
            <a:off x="1403648" y="1756972"/>
            <a:ext cx="1008112" cy="102033"/>
          </a:xfrm>
          <a:prstGeom prst="rect">
            <a:avLst/>
          </a:prstGeom>
          <a:solidFill>
            <a:srgbClr val="F0F8FA"/>
          </a:solidFill>
          <a:ln>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756972"/>
            <a:ext cx="7205602" cy="3184196"/>
          </a:xfrm>
          <a:prstGeom prst="rect">
            <a:avLst/>
          </a:prstGeom>
          <a:noFill/>
          <a:ln w="9525">
            <a:solidFill>
              <a:srgbClr val="50AEC8"/>
            </a:solidFill>
            <a:miter lim="800000"/>
            <a:headEnd/>
            <a:tailEnd/>
          </a:ln>
          <a:extLst>
            <a:ext uri="{909E8E84-426E-40DD-AFC4-6F175D3DCCD1}">
              <a14:hiddenFill xmlns:a14="http://schemas.microsoft.com/office/drawing/2010/main">
                <a:solidFill>
                  <a:schemeClr val="accent1"/>
                </a:solidFill>
              </a14:hiddenFill>
            </a:ext>
          </a:extLst>
        </p:spPr>
      </p:pic>
      <p:sp>
        <p:nvSpPr>
          <p:cNvPr id="15" name="Right Arrow 14"/>
          <p:cNvSpPr/>
          <p:nvPr/>
        </p:nvSpPr>
        <p:spPr>
          <a:xfrm rot="16200000">
            <a:off x="6908692" y="2940575"/>
            <a:ext cx="943240" cy="191896"/>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4860032" y="3507796"/>
            <a:ext cx="3096344" cy="830997"/>
          </a:xfrm>
          <a:prstGeom prst="rect">
            <a:avLst/>
          </a:prstGeom>
          <a:noFill/>
        </p:spPr>
        <p:txBody>
          <a:bodyPr wrap="square" rtlCol="0">
            <a:spAutoFit/>
          </a:bodyPr>
          <a:lstStyle/>
          <a:p>
            <a:r>
              <a:rPr lang="en-US" sz="1600" dirty="0" smtClean="0">
                <a:solidFill>
                  <a:srgbClr val="0070C0"/>
                </a:solidFill>
              </a:rPr>
              <a:t>Everyone must register as a user for ESS using their social security number and employee number.  </a:t>
            </a:r>
            <a:endParaRPr lang="en-US" sz="1600" dirty="0">
              <a:solidFill>
                <a:srgbClr val="0070C0"/>
              </a:solidFill>
            </a:endParaRPr>
          </a:p>
        </p:txBody>
      </p:sp>
      <p:sp>
        <p:nvSpPr>
          <p:cNvPr id="17" name="Right Arrow 16"/>
          <p:cNvSpPr/>
          <p:nvPr/>
        </p:nvSpPr>
        <p:spPr>
          <a:xfrm rot="16200000">
            <a:off x="2537159" y="2374639"/>
            <a:ext cx="568923" cy="99637"/>
          </a:xfrm>
          <a:prstGeom prst="rightArrow">
            <a:avLst>
              <a:gd name="adj1" fmla="val 80591"/>
              <a:gd name="adj2" fmla="val 50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2483768" y="2654844"/>
            <a:ext cx="4320480" cy="338554"/>
          </a:xfrm>
          <a:prstGeom prst="rect">
            <a:avLst/>
          </a:prstGeom>
          <a:noFill/>
        </p:spPr>
        <p:txBody>
          <a:bodyPr wrap="square" rtlCol="0">
            <a:spAutoFit/>
          </a:bodyPr>
          <a:lstStyle/>
          <a:p>
            <a:r>
              <a:rPr lang="en-US" sz="1600" dirty="0" smtClean="0">
                <a:solidFill>
                  <a:srgbClr val="0070C0"/>
                </a:solidFill>
              </a:rPr>
              <a:t>Enter Web Address for ESS into your browser.</a:t>
            </a:r>
            <a:endParaRPr lang="en-US" sz="1600" dirty="0">
              <a:solidFill>
                <a:srgbClr val="0070C0"/>
              </a:solidFill>
            </a:endParaRPr>
          </a:p>
        </p:txBody>
      </p:sp>
    </p:spTree>
    <p:extLst>
      <p:ext uri="{BB962C8B-B14F-4D97-AF65-F5344CB8AC3E}">
        <p14:creationId xmlns:p14="http://schemas.microsoft.com/office/powerpoint/2010/main" val="23101074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935535"/>
            <a:ext cx="8568952" cy="778098"/>
          </a:xfrm>
        </p:spPr>
        <p:txBody>
          <a:bodyPr>
            <a:normAutofit/>
          </a:bodyPr>
          <a:lstStyle/>
          <a:p>
            <a:r>
              <a:rPr lang="en-US" sz="1800" dirty="0" smtClean="0"/>
              <a:t>Employee can view and print documents that their District has placed in Company Documents by clicking the category and selecting the document.</a:t>
            </a:r>
            <a:endParaRPr lang="en-US" sz="1800" dirty="0"/>
          </a:p>
        </p:txBody>
      </p:sp>
      <p:sp>
        <p:nvSpPr>
          <p:cNvPr id="4" name="Rectangle 3"/>
          <p:cNvSpPr/>
          <p:nvPr/>
        </p:nvSpPr>
        <p:spPr>
          <a:xfrm>
            <a:off x="0" y="2681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3400" b="1" i="1" dirty="0">
                <a:solidFill>
                  <a:prstClr val="white"/>
                </a:solidFill>
              </a:rPr>
              <a:t>Employee Self Service–View Company Documents</a:t>
            </a:r>
          </a:p>
        </p:txBody>
      </p:sp>
      <p:sp>
        <p:nvSpPr>
          <p:cNvPr id="3" name="Rectangle 2"/>
          <p:cNvSpPr/>
          <p:nvPr/>
        </p:nvSpPr>
        <p:spPr>
          <a:xfrm>
            <a:off x="3923928" y="3429000"/>
            <a:ext cx="504056"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AB</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646" y="2143566"/>
            <a:ext cx="6084676" cy="3060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1470745" y="2996952"/>
            <a:ext cx="936104" cy="32899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Arrow Connector 11"/>
          <p:cNvCxnSpPr/>
          <p:nvPr/>
        </p:nvCxnSpPr>
        <p:spPr>
          <a:xfrm>
            <a:off x="2406849" y="3226097"/>
            <a:ext cx="1661095" cy="895908"/>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1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3968" y="3661699"/>
            <a:ext cx="3312368" cy="2420269"/>
          </a:xfrm>
          <a:prstGeom prst="rect">
            <a:avLst/>
          </a:prstGeom>
          <a:noFill/>
          <a:ln w="9525">
            <a:solidFill>
              <a:srgbClr val="50AEC8"/>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5618547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935535"/>
            <a:ext cx="8568952" cy="778098"/>
          </a:xfrm>
        </p:spPr>
        <p:txBody>
          <a:bodyPr>
            <a:normAutofit/>
          </a:bodyPr>
          <a:lstStyle/>
          <a:p>
            <a:r>
              <a:rPr lang="en-US" sz="1800" dirty="0" smtClean="0"/>
              <a:t>The </a:t>
            </a:r>
            <a:r>
              <a:rPr lang="en-US" sz="1800" i="1" dirty="0" smtClean="0"/>
              <a:t>About ESS</a:t>
            </a:r>
            <a:r>
              <a:rPr lang="en-US" sz="1800" dirty="0" smtClean="0"/>
              <a:t> Menu option identifies the Product Version and the District.  The District’s contact information for Employee Self Service can also be displayed here.</a:t>
            </a:r>
            <a:endParaRPr lang="en-US" sz="1800" dirty="0"/>
          </a:p>
        </p:txBody>
      </p:sp>
      <p:sp>
        <p:nvSpPr>
          <p:cNvPr id="4" name="Rectangle 3"/>
          <p:cNvSpPr/>
          <p:nvPr/>
        </p:nvSpPr>
        <p:spPr>
          <a:xfrm>
            <a:off x="0" y="2681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4000" b="1" i="1" dirty="0">
                <a:solidFill>
                  <a:prstClr val="white"/>
                </a:solidFill>
              </a:rPr>
              <a:t>Employee Self </a:t>
            </a:r>
            <a:r>
              <a:rPr lang="fr-CA" sz="4000" b="1" i="1" dirty="0" smtClean="0">
                <a:solidFill>
                  <a:prstClr val="white"/>
                </a:solidFill>
              </a:rPr>
              <a:t>Service – About ESS</a:t>
            </a:r>
            <a:endParaRPr lang="fr-CA" sz="4000" b="1" i="1" dirty="0">
              <a:solidFill>
                <a:prstClr val="white"/>
              </a:solidFill>
            </a:endParaRPr>
          </a:p>
        </p:txBody>
      </p:sp>
      <p:sp>
        <p:nvSpPr>
          <p:cNvPr id="3" name="Rectangle 2"/>
          <p:cNvSpPr/>
          <p:nvPr/>
        </p:nvSpPr>
        <p:spPr>
          <a:xfrm>
            <a:off x="3923928" y="3429000"/>
            <a:ext cx="504056"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AB</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988840"/>
            <a:ext cx="7152436"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2795444" y="2852936"/>
            <a:ext cx="3504748" cy="43204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2795444" y="3273694"/>
            <a:ext cx="1440160" cy="37133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314820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524" y="741906"/>
            <a:ext cx="8568952" cy="778098"/>
          </a:xfrm>
        </p:spPr>
        <p:txBody>
          <a:bodyPr>
            <a:normAutofit/>
          </a:bodyPr>
          <a:lstStyle/>
          <a:p>
            <a:r>
              <a:rPr lang="en-US" sz="1800" dirty="0" smtClean="0"/>
              <a:t>An employee can manage their ESS account by clicking on their user name in the toolbar.</a:t>
            </a:r>
            <a:endParaRPr lang="en-US" sz="1800" dirty="0"/>
          </a:p>
        </p:txBody>
      </p:sp>
      <p:sp>
        <p:nvSpPr>
          <p:cNvPr id="4" name="Rectangle 3"/>
          <p:cNvSpPr/>
          <p:nvPr/>
        </p:nvSpPr>
        <p:spPr>
          <a:xfrm>
            <a:off x="0" y="0"/>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3600" b="1" i="1" dirty="0">
                <a:solidFill>
                  <a:prstClr val="white"/>
                </a:solidFill>
              </a:rPr>
              <a:t>Employee Self </a:t>
            </a:r>
            <a:r>
              <a:rPr lang="fr-CA" sz="3600" b="1" i="1" dirty="0" smtClean="0">
                <a:solidFill>
                  <a:prstClr val="white"/>
                </a:solidFill>
              </a:rPr>
              <a:t>Service – Manage Account</a:t>
            </a:r>
            <a:endParaRPr lang="fr-CA" sz="3600" b="1" i="1" dirty="0">
              <a:solidFill>
                <a:prstClr val="white"/>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378714"/>
            <a:ext cx="7475791" cy="4930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Oval 13"/>
          <p:cNvSpPr/>
          <p:nvPr/>
        </p:nvSpPr>
        <p:spPr>
          <a:xfrm>
            <a:off x="6804248" y="1378714"/>
            <a:ext cx="648072" cy="25008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Arrow Connector 18"/>
          <p:cNvCxnSpPr/>
          <p:nvPr/>
        </p:nvCxnSpPr>
        <p:spPr>
          <a:xfrm flipV="1">
            <a:off x="7236296" y="1628800"/>
            <a:ext cx="0" cy="43204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449730" y="2009976"/>
            <a:ext cx="3312368" cy="4524315"/>
          </a:xfrm>
          <a:prstGeom prst="rect">
            <a:avLst/>
          </a:prstGeom>
          <a:noFill/>
        </p:spPr>
        <p:txBody>
          <a:bodyPr wrap="square" rtlCol="0">
            <a:spAutoFit/>
          </a:bodyPr>
          <a:lstStyle/>
          <a:p>
            <a:r>
              <a:rPr lang="en-US" sz="1600" dirty="0" smtClean="0">
                <a:solidFill>
                  <a:srgbClr val="0070C0"/>
                </a:solidFill>
              </a:rPr>
              <a:t>Employee clicks on their user name to manage their account. </a:t>
            </a:r>
          </a:p>
          <a:p>
            <a:endParaRPr lang="en-US" sz="1600" dirty="0" smtClean="0">
              <a:solidFill>
                <a:srgbClr val="0070C0"/>
              </a:solidFill>
            </a:endParaRPr>
          </a:p>
          <a:p>
            <a:endParaRPr lang="en-US" sz="1600" dirty="0">
              <a:solidFill>
                <a:srgbClr val="0070C0"/>
              </a:solidFill>
            </a:endParaRPr>
          </a:p>
          <a:p>
            <a:r>
              <a:rPr lang="en-US" sz="1600" dirty="0" smtClean="0">
                <a:solidFill>
                  <a:srgbClr val="0070C0"/>
                </a:solidFill>
              </a:rPr>
              <a:t>The employee can change their password by entering their current password and the new password. </a:t>
            </a:r>
          </a:p>
          <a:p>
            <a:endParaRPr lang="en-US" sz="1600" dirty="0" smtClean="0">
              <a:solidFill>
                <a:srgbClr val="0070C0"/>
              </a:solidFill>
            </a:endParaRPr>
          </a:p>
          <a:p>
            <a:endParaRPr lang="en-US" sz="1600" dirty="0" smtClean="0">
              <a:solidFill>
                <a:srgbClr val="0070C0"/>
              </a:solidFill>
            </a:endParaRPr>
          </a:p>
          <a:p>
            <a:endParaRPr lang="en-US" sz="1600" dirty="0">
              <a:solidFill>
                <a:srgbClr val="0070C0"/>
              </a:solidFill>
            </a:endParaRPr>
          </a:p>
          <a:p>
            <a:r>
              <a:rPr lang="en-US" sz="1600" dirty="0" smtClean="0">
                <a:solidFill>
                  <a:srgbClr val="0070C0"/>
                </a:solidFill>
              </a:rPr>
              <a:t>The employee can change the name  and email address associated with their ESS account.</a:t>
            </a:r>
          </a:p>
          <a:p>
            <a:endParaRPr lang="en-US" sz="1600" dirty="0" smtClean="0">
              <a:solidFill>
                <a:srgbClr val="0070C0"/>
              </a:solidFill>
            </a:endParaRPr>
          </a:p>
          <a:p>
            <a:endParaRPr lang="en-US" sz="1600" dirty="0">
              <a:solidFill>
                <a:srgbClr val="0070C0"/>
              </a:solidFill>
            </a:endParaRPr>
          </a:p>
          <a:p>
            <a:r>
              <a:rPr lang="en-US" sz="1600" dirty="0" smtClean="0">
                <a:solidFill>
                  <a:srgbClr val="0070C0"/>
                </a:solidFill>
              </a:rPr>
              <a:t>The employee can choose not to receive email alerts for requests and approvals in ESS.</a:t>
            </a:r>
            <a:endParaRPr lang="en-US" sz="1600" dirty="0">
              <a:solidFill>
                <a:srgbClr val="0070C0"/>
              </a:solidFill>
            </a:endParaRPr>
          </a:p>
        </p:txBody>
      </p:sp>
      <p:cxnSp>
        <p:nvCxnSpPr>
          <p:cNvPr id="21" name="Straight Arrow Connector 20"/>
          <p:cNvCxnSpPr/>
          <p:nvPr/>
        </p:nvCxnSpPr>
        <p:spPr>
          <a:xfrm flipH="1">
            <a:off x="5057986" y="3501008"/>
            <a:ext cx="441083"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5057986" y="5157192"/>
            <a:ext cx="441083"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5057986" y="6168067"/>
            <a:ext cx="418712"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38722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8229600" cy="621257"/>
          </a:xfrm>
        </p:spPr>
        <p:txBody>
          <a:bodyPr>
            <a:normAutofit/>
          </a:bodyPr>
          <a:lstStyle/>
          <a:p>
            <a:r>
              <a:rPr lang="en-US" sz="2000" dirty="0" smtClean="0"/>
              <a:t>All employees must create an account in ESS.  </a:t>
            </a:r>
            <a:endParaRPr lang="en-US" sz="1800" dirty="0"/>
          </a:p>
        </p:txBody>
      </p:sp>
      <p:sp>
        <p:nvSpPr>
          <p:cNvPr id="4" name="Rectangle 3"/>
          <p:cNvSpPr/>
          <p:nvPr/>
        </p:nvSpPr>
        <p:spPr>
          <a:xfrm>
            <a:off x="0" y="2681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4000" b="1" i="1" dirty="0" smtClean="0">
                <a:solidFill>
                  <a:prstClr val="white"/>
                </a:solidFill>
              </a:rPr>
              <a:t>Employee Self Service - Register</a:t>
            </a:r>
            <a:endParaRPr lang="fr-CA" sz="4000" b="1" i="1" dirty="0">
              <a:solidFill>
                <a:prstClr val="white"/>
              </a:solidFill>
            </a:endParaRPr>
          </a:p>
        </p:txBody>
      </p:sp>
      <p:sp>
        <p:nvSpPr>
          <p:cNvPr id="5" name="TextBox 4"/>
          <p:cNvSpPr txBox="1"/>
          <p:nvPr/>
        </p:nvSpPr>
        <p:spPr>
          <a:xfrm>
            <a:off x="5602560" y="1560180"/>
            <a:ext cx="3456384" cy="2985433"/>
          </a:xfrm>
          <a:prstGeom prst="rect">
            <a:avLst/>
          </a:prstGeom>
          <a:noFill/>
        </p:spPr>
        <p:txBody>
          <a:bodyPr wrap="square" rtlCol="0">
            <a:spAutoFit/>
          </a:bodyPr>
          <a:lstStyle/>
          <a:p>
            <a:r>
              <a:rPr lang="en-US" sz="1400" dirty="0" smtClean="0">
                <a:solidFill>
                  <a:srgbClr val="0070C0"/>
                </a:solidFill>
              </a:rPr>
              <a:t>Employee chooses their own User Name and Password.  User name should not contain any special characters or spaces.  </a:t>
            </a:r>
          </a:p>
          <a:p>
            <a:endParaRPr lang="en-US" sz="1600" dirty="0" smtClean="0">
              <a:solidFill>
                <a:srgbClr val="0070C0"/>
              </a:solidFill>
            </a:endParaRPr>
          </a:p>
          <a:p>
            <a:r>
              <a:rPr lang="en-US" sz="1400" dirty="0" smtClean="0">
                <a:solidFill>
                  <a:srgbClr val="0070C0"/>
                </a:solidFill>
              </a:rPr>
              <a:t>Social Security Number and Employee Number combination is validated in the payroll system. </a:t>
            </a:r>
          </a:p>
          <a:p>
            <a:endParaRPr lang="en-US" sz="1400" dirty="0">
              <a:solidFill>
                <a:srgbClr val="0070C0"/>
              </a:solidFill>
            </a:endParaRPr>
          </a:p>
          <a:p>
            <a:r>
              <a:rPr lang="en-US" sz="1400" dirty="0" smtClean="0">
                <a:solidFill>
                  <a:srgbClr val="0070C0"/>
                </a:solidFill>
              </a:rPr>
              <a:t>Email address will be used to send all notifications from ESS.  This does NOT have to be a school district assigned email address.  It may be an employee’s personal email address.</a:t>
            </a:r>
            <a:endParaRPr lang="en-US" sz="1400" dirty="0">
              <a:solidFill>
                <a:srgbClr val="0070C0"/>
              </a:solidFill>
            </a:endParaRPr>
          </a:p>
        </p:txBody>
      </p:sp>
      <p:sp>
        <p:nvSpPr>
          <p:cNvPr id="7" name="Rectangle 6"/>
          <p:cNvSpPr/>
          <p:nvPr/>
        </p:nvSpPr>
        <p:spPr>
          <a:xfrm>
            <a:off x="4139952" y="5239032"/>
            <a:ext cx="936104" cy="144016"/>
          </a:xfrm>
          <a:prstGeom prst="rect">
            <a:avLst/>
          </a:prstGeom>
          <a:solidFill>
            <a:srgbClr val="F0F8FA"/>
          </a:solidFill>
          <a:ln>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610344" y="5949280"/>
            <a:ext cx="8424935" cy="830997"/>
          </a:xfrm>
          <a:prstGeom prst="rect">
            <a:avLst/>
          </a:prstGeom>
          <a:noFill/>
        </p:spPr>
        <p:txBody>
          <a:bodyPr wrap="square" rtlCol="0">
            <a:spAutoFit/>
          </a:bodyPr>
          <a:lstStyle/>
          <a:p>
            <a:r>
              <a:rPr lang="en-US" sz="1600" dirty="0" smtClean="0">
                <a:solidFill>
                  <a:srgbClr val="0070C0"/>
                </a:solidFill>
              </a:rPr>
              <a:t>An email, with a confirmation link, will be sent to the email address the user provided when creating their account.  User must use the confirmation link in the email to be confirmed as an authorized user for ESS. </a:t>
            </a:r>
            <a:endParaRPr lang="en-US" sz="1600" dirty="0">
              <a:solidFill>
                <a:srgbClr val="0070C0"/>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9" y="1340768"/>
            <a:ext cx="4824536" cy="4187013"/>
          </a:xfrm>
          <a:prstGeom prst="rect">
            <a:avLst/>
          </a:prstGeom>
          <a:noFill/>
          <a:ln w="9525">
            <a:solidFill>
              <a:srgbClr val="3CA2BE"/>
            </a:solidFill>
            <a:miter lim="800000"/>
            <a:headEnd/>
            <a:tailEnd/>
          </a:ln>
          <a:extLst>
            <a:ext uri="{909E8E84-426E-40DD-AFC4-6F175D3DCCD1}">
              <a14:hiddenFill xmlns:a14="http://schemas.microsoft.com/office/drawing/2010/main">
                <a:solidFill>
                  <a:schemeClr val="accent1"/>
                </a:solidFill>
              </a14:hiddenFill>
            </a:ext>
          </a:extLst>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1782" y="4504518"/>
            <a:ext cx="4584477" cy="1469028"/>
          </a:xfrm>
          <a:prstGeom prst="rect">
            <a:avLst/>
          </a:prstGeom>
          <a:noFill/>
          <a:ln w="9525">
            <a:solidFill>
              <a:srgbClr val="3CA2BE"/>
            </a:solidFill>
            <a:miter lim="800000"/>
            <a:headEnd/>
            <a:tailEnd/>
          </a:ln>
          <a:extLst>
            <a:ext uri="{909E8E84-426E-40DD-AFC4-6F175D3DCCD1}">
              <a14:hiddenFill xmlns:a14="http://schemas.microsoft.com/office/drawing/2010/main">
                <a:solidFill>
                  <a:schemeClr val="accent1"/>
                </a:solidFill>
              </a14:hiddenFill>
            </a:ext>
          </a:extLst>
        </p:spPr>
      </p:pic>
      <p:sp>
        <p:nvSpPr>
          <p:cNvPr id="12" name="Right Arrow 11"/>
          <p:cNvSpPr/>
          <p:nvPr/>
        </p:nvSpPr>
        <p:spPr>
          <a:xfrm>
            <a:off x="1547664" y="5311040"/>
            <a:ext cx="2736304" cy="216024"/>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133742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8229600" cy="778098"/>
          </a:xfrm>
        </p:spPr>
        <p:txBody>
          <a:bodyPr>
            <a:normAutofit/>
          </a:bodyPr>
          <a:lstStyle/>
          <a:p>
            <a:r>
              <a:rPr lang="en-US" sz="1800" dirty="0" smtClean="0"/>
              <a:t>Registration and Forgot Password on Log In screen</a:t>
            </a:r>
            <a:endParaRPr lang="en-US" sz="1800" dirty="0"/>
          </a:p>
        </p:txBody>
      </p:sp>
      <p:sp>
        <p:nvSpPr>
          <p:cNvPr id="4" name="Rectangle 3"/>
          <p:cNvSpPr/>
          <p:nvPr/>
        </p:nvSpPr>
        <p:spPr>
          <a:xfrm>
            <a:off x="0" y="2681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4000" b="1" i="1" dirty="0" smtClean="0">
                <a:solidFill>
                  <a:prstClr val="white"/>
                </a:solidFill>
              </a:rPr>
              <a:t>Employee Self Service – Forgot Password</a:t>
            </a:r>
            <a:endParaRPr lang="fr-CA" sz="4000" b="1" i="1" dirty="0">
              <a:solidFill>
                <a:prstClr val="white"/>
              </a:solidFill>
            </a:endParaRP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540" y="2028282"/>
            <a:ext cx="8186403" cy="2408830"/>
          </a:xfrm>
          <a:prstGeom prst="rect">
            <a:avLst/>
          </a:prstGeom>
          <a:noFill/>
          <a:ln w="9525">
            <a:solidFill>
              <a:srgbClr val="3CA2BE"/>
            </a:solidFill>
            <a:miter lim="800000"/>
            <a:headEnd/>
            <a:tailEnd/>
          </a:ln>
          <a:extLst>
            <a:ext uri="{909E8E84-426E-40DD-AFC4-6F175D3DCCD1}">
              <a14:hiddenFill xmlns:a14="http://schemas.microsoft.com/office/drawing/2010/main">
                <a:solidFill>
                  <a:schemeClr val="accent1"/>
                </a:solidFill>
              </a14:hiddenFill>
            </a:ext>
          </a:extLst>
        </p:spPr>
      </p:pic>
      <p:sp>
        <p:nvSpPr>
          <p:cNvPr id="15" name="TextBox 14"/>
          <p:cNvSpPr txBox="1"/>
          <p:nvPr/>
        </p:nvSpPr>
        <p:spPr>
          <a:xfrm>
            <a:off x="4768780" y="2564904"/>
            <a:ext cx="3888432" cy="1815882"/>
          </a:xfrm>
          <a:prstGeom prst="rect">
            <a:avLst/>
          </a:prstGeom>
          <a:noFill/>
        </p:spPr>
        <p:txBody>
          <a:bodyPr wrap="square" rtlCol="0">
            <a:spAutoFit/>
          </a:bodyPr>
          <a:lstStyle/>
          <a:p>
            <a:r>
              <a:rPr lang="en-US" sz="1600" dirty="0" smtClean="0">
                <a:solidFill>
                  <a:srgbClr val="0070C0"/>
                </a:solidFill>
              </a:rPr>
              <a:t>If a registered employee forgets their password, they can use the </a:t>
            </a:r>
            <a:r>
              <a:rPr lang="en-US" sz="1600" i="1" dirty="0" smtClean="0">
                <a:solidFill>
                  <a:srgbClr val="0070C0"/>
                </a:solidFill>
              </a:rPr>
              <a:t>Forgot Password</a:t>
            </a:r>
            <a:r>
              <a:rPr lang="en-US" sz="1600" dirty="0" smtClean="0">
                <a:solidFill>
                  <a:srgbClr val="0070C0"/>
                </a:solidFill>
              </a:rPr>
              <a:t> to receive an email with a link that allows them to enter a new password.  </a:t>
            </a:r>
            <a:r>
              <a:rPr lang="en-US" sz="1600" dirty="0">
                <a:solidFill>
                  <a:srgbClr val="0070C0"/>
                </a:solidFill>
              </a:rPr>
              <a:t>The </a:t>
            </a:r>
            <a:r>
              <a:rPr lang="en-US" sz="1600" i="1" dirty="0">
                <a:solidFill>
                  <a:srgbClr val="0070C0"/>
                </a:solidFill>
              </a:rPr>
              <a:t>Forgot </a:t>
            </a:r>
            <a:r>
              <a:rPr lang="en-US" sz="1600" i="1" dirty="0" smtClean="0">
                <a:solidFill>
                  <a:srgbClr val="0070C0"/>
                </a:solidFill>
              </a:rPr>
              <a:t>Password</a:t>
            </a:r>
            <a:r>
              <a:rPr lang="en-US" sz="1600" dirty="0" smtClean="0">
                <a:solidFill>
                  <a:srgbClr val="0070C0"/>
                </a:solidFill>
              </a:rPr>
              <a:t> with not work if the employee’s account has not been confirmed (see previous screen). </a:t>
            </a:r>
            <a:endParaRPr lang="en-US" sz="1600" dirty="0">
              <a:solidFill>
                <a:srgbClr val="0070C0"/>
              </a:solidFill>
            </a:endParaRPr>
          </a:p>
        </p:txBody>
      </p:sp>
      <p:sp>
        <p:nvSpPr>
          <p:cNvPr id="16" name="Right Arrow 15"/>
          <p:cNvSpPr/>
          <p:nvPr/>
        </p:nvSpPr>
        <p:spPr>
          <a:xfrm rot="16200000">
            <a:off x="7028687" y="2375135"/>
            <a:ext cx="296770" cy="21602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1397" y="4718554"/>
            <a:ext cx="3181846" cy="1787554"/>
          </a:xfrm>
          <a:prstGeom prst="rect">
            <a:avLst/>
          </a:prstGeom>
          <a:noFill/>
          <a:ln w="9525">
            <a:solidFill>
              <a:srgbClr val="3CA2BE"/>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683568" y="4718554"/>
            <a:ext cx="3687568" cy="923330"/>
          </a:xfrm>
          <a:prstGeom prst="rect">
            <a:avLst/>
          </a:prstGeom>
          <a:noFill/>
        </p:spPr>
        <p:txBody>
          <a:bodyPr wrap="square" rtlCol="0">
            <a:spAutoFit/>
          </a:bodyPr>
          <a:lstStyle/>
          <a:p>
            <a:r>
              <a:rPr lang="en-US" dirty="0" smtClean="0">
                <a:solidFill>
                  <a:srgbClr val="0070C0"/>
                </a:solidFill>
              </a:rPr>
              <a:t>Once the employee has been confirmed as a user, they can login in with their user name and password. </a:t>
            </a:r>
            <a:endParaRPr lang="en-US" dirty="0">
              <a:solidFill>
                <a:srgbClr val="0070C0"/>
              </a:solidFill>
            </a:endParaRPr>
          </a:p>
        </p:txBody>
      </p:sp>
      <p:sp>
        <p:nvSpPr>
          <p:cNvPr id="17" name="Right Arrow 16"/>
          <p:cNvSpPr/>
          <p:nvPr/>
        </p:nvSpPr>
        <p:spPr>
          <a:xfrm rot="16200000">
            <a:off x="3173847" y="4147090"/>
            <a:ext cx="864098" cy="216026"/>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541" y="1577153"/>
            <a:ext cx="8388930" cy="459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ight Arrow 13"/>
          <p:cNvSpPr/>
          <p:nvPr/>
        </p:nvSpPr>
        <p:spPr>
          <a:xfrm rot="5400000">
            <a:off x="6722727" y="4359547"/>
            <a:ext cx="439185" cy="21602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249270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935535"/>
            <a:ext cx="8568952" cy="1039315"/>
          </a:xfrm>
        </p:spPr>
        <p:txBody>
          <a:bodyPr>
            <a:normAutofit fontScale="90000"/>
          </a:bodyPr>
          <a:lstStyle/>
          <a:p>
            <a:r>
              <a:rPr lang="en-US" sz="1800" dirty="0" smtClean="0"/>
              <a:t>Home screen menu will have Home–Employee and About ESS.  The Home-Employee menu opens to other menu options.  Employee will follow the links to the menu options they want.  If user is an Administrator for ESS, they will also see Site Administration in their Home screen menu options.</a:t>
            </a:r>
            <a:endParaRPr lang="en-US" sz="1800" dirty="0"/>
          </a:p>
        </p:txBody>
      </p:sp>
      <p:sp>
        <p:nvSpPr>
          <p:cNvPr id="4" name="Rectangle 3"/>
          <p:cNvSpPr/>
          <p:nvPr/>
        </p:nvSpPr>
        <p:spPr>
          <a:xfrm>
            <a:off x="0" y="2681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4000" b="1" i="1" dirty="0" smtClean="0">
                <a:solidFill>
                  <a:prstClr val="white"/>
                </a:solidFill>
              </a:rPr>
              <a:t>Employee Self Service – Home Menu</a:t>
            </a:r>
            <a:endParaRPr lang="fr-CA" sz="4000" b="1" i="1" dirty="0">
              <a:solidFill>
                <a:prstClr val="white"/>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746" y="2420888"/>
            <a:ext cx="7720508" cy="1864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9225" y="4698967"/>
            <a:ext cx="4378604" cy="16645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ounded Rectangle 2"/>
          <p:cNvSpPr/>
          <p:nvPr/>
        </p:nvSpPr>
        <p:spPr>
          <a:xfrm>
            <a:off x="755576" y="2420888"/>
            <a:ext cx="1512168" cy="1080120"/>
          </a:xfrm>
          <a:prstGeom prst="round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p:cNvSpPr/>
          <p:nvPr/>
        </p:nvSpPr>
        <p:spPr>
          <a:xfrm>
            <a:off x="2843808" y="4698967"/>
            <a:ext cx="1512168" cy="1080120"/>
          </a:xfrm>
          <a:prstGeom prst="round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072207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8229600" cy="778098"/>
          </a:xfrm>
        </p:spPr>
        <p:txBody>
          <a:bodyPr>
            <a:normAutofit/>
          </a:bodyPr>
          <a:lstStyle/>
          <a:p>
            <a:r>
              <a:rPr lang="en-US" sz="1800" dirty="0" smtClean="0"/>
              <a:t>Employee can view or cancel pending requests and view past requests.</a:t>
            </a:r>
            <a:endParaRPr lang="en-US" sz="1800" dirty="0"/>
          </a:p>
        </p:txBody>
      </p:sp>
      <p:sp>
        <p:nvSpPr>
          <p:cNvPr id="4" name="Rectangle 3"/>
          <p:cNvSpPr/>
          <p:nvPr/>
        </p:nvSpPr>
        <p:spPr>
          <a:xfrm>
            <a:off x="0" y="2681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4000" b="1" i="1" dirty="0" smtClean="0">
                <a:solidFill>
                  <a:prstClr val="white"/>
                </a:solidFill>
              </a:rPr>
              <a:t>Employee Self Service - Task List</a:t>
            </a:r>
            <a:endParaRPr lang="fr-CA" sz="4000" b="1" i="1" dirty="0">
              <a:solidFill>
                <a:prstClr val="white"/>
              </a:solidFill>
            </a:endParaRPr>
          </a:p>
        </p:txBody>
      </p:sp>
      <p:sp>
        <p:nvSpPr>
          <p:cNvPr id="31" name="TextBox 30"/>
          <p:cNvSpPr txBox="1"/>
          <p:nvPr/>
        </p:nvSpPr>
        <p:spPr>
          <a:xfrm>
            <a:off x="2990741" y="2556280"/>
            <a:ext cx="4505182" cy="338554"/>
          </a:xfrm>
          <a:prstGeom prst="rect">
            <a:avLst/>
          </a:prstGeom>
          <a:noFill/>
        </p:spPr>
        <p:txBody>
          <a:bodyPr wrap="square" rtlCol="0">
            <a:spAutoFit/>
          </a:bodyPr>
          <a:lstStyle/>
          <a:p>
            <a:r>
              <a:rPr lang="en-US" sz="1600" dirty="0" smtClean="0">
                <a:solidFill>
                  <a:srgbClr val="0070C0"/>
                </a:solidFill>
              </a:rPr>
              <a:t>Employee Pending Request for Changes</a:t>
            </a:r>
            <a:endParaRPr lang="en-US" sz="1600" dirty="0">
              <a:solidFill>
                <a:srgbClr val="0070C0"/>
              </a:solidFill>
            </a:endParaRPr>
          </a:p>
        </p:txBody>
      </p:sp>
      <p:sp>
        <p:nvSpPr>
          <p:cNvPr id="42" name="TextBox 41"/>
          <p:cNvSpPr txBox="1"/>
          <p:nvPr/>
        </p:nvSpPr>
        <p:spPr>
          <a:xfrm>
            <a:off x="818672" y="5103130"/>
            <a:ext cx="3528392" cy="1077218"/>
          </a:xfrm>
          <a:prstGeom prst="rect">
            <a:avLst/>
          </a:prstGeom>
          <a:noFill/>
        </p:spPr>
        <p:txBody>
          <a:bodyPr wrap="square" rtlCol="0">
            <a:spAutoFit/>
          </a:bodyPr>
          <a:lstStyle/>
          <a:p>
            <a:r>
              <a:rPr lang="en-US" sz="1600" dirty="0" smtClean="0">
                <a:solidFill>
                  <a:srgbClr val="0070C0"/>
                </a:solidFill>
              </a:rPr>
              <a:t>Completed Requests (approved or rejected) can be viewed by the employee with the </a:t>
            </a:r>
            <a:r>
              <a:rPr lang="en-US" sz="1600" i="1" dirty="0" smtClean="0">
                <a:solidFill>
                  <a:srgbClr val="0070C0"/>
                </a:solidFill>
              </a:rPr>
              <a:t>View My Past/Current Requests</a:t>
            </a:r>
            <a:r>
              <a:rPr lang="en-US" sz="1600" dirty="0" smtClean="0">
                <a:solidFill>
                  <a:srgbClr val="0070C0"/>
                </a:solidFill>
              </a:rPr>
              <a:t>.  </a:t>
            </a:r>
            <a:endParaRPr lang="en-US" sz="1600" dirty="0">
              <a:solidFill>
                <a:srgbClr val="0070C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46" y="1603394"/>
            <a:ext cx="3048000" cy="94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Oval 12"/>
          <p:cNvSpPr/>
          <p:nvPr/>
        </p:nvSpPr>
        <p:spPr>
          <a:xfrm>
            <a:off x="1549946" y="1603394"/>
            <a:ext cx="1039524" cy="45951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2" y="2924944"/>
            <a:ext cx="77247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5" name="Straight Arrow Connector 14"/>
          <p:cNvCxnSpPr/>
          <p:nvPr/>
        </p:nvCxnSpPr>
        <p:spPr>
          <a:xfrm>
            <a:off x="3491880" y="2854241"/>
            <a:ext cx="0" cy="36004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971600" y="4772794"/>
            <a:ext cx="0" cy="316272"/>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684565" y="4586296"/>
            <a:ext cx="2171247" cy="830997"/>
          </a:xfrm>
          <a:prstGeom prst="rect">
            <a:avLst/>
          </a:prstGeom>
          <a:noFill/>
        </p:spPr>
        <p:txBody>
          <a:bodyPr wrap="square" rtlCol="0">
            <a:spAutoFit/>
          </a:bodyPr>
          <a:lstStyle/>
          <a:p>
            <a:r>
              <a:rPr lang="en-US" sz="1600" dirty="0" smtClean="0">
                <a:solidFill>
                  <a:srgbClr val="0070C0"/>
                </a:solidFill>
              </a:rPr>
              <a:t>Pending requests (unapproved) can be cancelled by employee.  </a:t>
            </a:r>
            <a:endParaRPr lang="en-US" sz="1600" dirty="0">
              <a:solidFill>
                <a:srgbClr val="0070C0"/>
              </a:solidFill>
            </a:endParaRPr>
          </a:p>
        </p:txBody>
      </p:sp>
      <p:cxnSp>
        <p:nvCxnSpPr>
          <p:cNvPr id="18" name="Straight Arrow Connector 17"/>
          <p:cNvCxnSpPr/>
          <p:nvPr/>
        </p:nvCxnSpPr>
        <p:spPr>
          <a:xfrm flipV="1">
            <a:off x="7956376" y="4077072"/>
            <a:ext cx="0" cy="515096"/>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65590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0728"/>
            <a:ext cx="8229600" cy="778098"/>
          </a:xfrm>
        </p:spPr>
        <p:txBody>
          <a:bodyPr>
            <a:noAutofit/>
          </a:bodyPr>
          <a:lstStyle/>
          <a:p>
            <a:r>
              <a:rPr lang="en-US" sz="1800" dirty="0"/>
              <a:t>An employee who is also </a:t>
            </a:r>
            <a:r>
              <a:rPr lang="en-US" sz="1800" dirty="0" smtClean="0"/>
              <a:t>an Approver </a:t>
            </a:r>
            <a:r>
              <a:rPr lang="en-US" sz="1800" dirty="0"/>
              <a:t>will have both their </a:t>
            </a:r>
            <a:r>
              <a:rPr lang="en-US" sz="1800" dirty="0" smtClean="0"/>
              <a:t>requests </a:t>
            </a:r>
            <a:r>
              <a:rPr lang="en-US" sz="1800" dirty="0"/>
              <a:t>and </a:t>
            </a:r>
            <a:r>
              <a:rPr lang="en-US" sz="1800" dirty="0" smtClean="0"/>
              <a:t>the Approver </a:t>
            </a:r>
            <a:r>
              <a:rPr lang="en-US" sz="1800" dirty="0"/>
              <a:t>Tasks displayed on their </a:t>
            </a:r>
            <a:r>
              <a:rPr lang="en-US" sz="1800" dirty="0" smtClean="0"/>
              <a:t>Tasks </a:t>
            </a:r>
            <a:r>
              <a:rPr lang="en-US" sz="1800" dirty="0"/>
              <a:t>menu. </a:t>
            </a:r>
          </a:p>
        </p:txBody>
      </p:sp>
      <p:sp>
        <p:nvSpPr>
          <p:cNvPr id="4" name="Rectangle 3"/>
          <p:cNvSpPr/>
          <p:nvPr/>
        </p:nvSpPr>
        <p:spPr>
          <a:xfrm>
            <a:off x="0" y="2681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4000" b="1" i="1" dirty="0" smtClean="0">
                <a:solidFill>
                  <a:prstClr val="white"/>
                </a:solidFill>
              </a:rPr>
              <a:t>Employee Self Service – Task List</a:t>
            </a:r>
            <a:endParaRPr lang="fr-CA" sz="4000" b="1" i="1" dirty="0">
              <a:solidFill>
                <a:prstClr val="white"/>
              </a:solidFill>
            </a:endParaRPr>
          </a:p>
        </p:txBody>
      </p:sp>
      <p:cxnSp>
        <p:nvCxnSpPr>
          <p:cNvPr id="14" name="Straight Arrow Connector 13"/>
          <p:cNvCxnSpPr/>
          <p:nvPr/>
        </p:nvCxnSpPr>
        <p:spPr>
          <a:xfrm flipV="1">
            <a:off x="2255582" y="5439543"/>
            <a:ext cx="0" cy="288032"/>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331640" y="5762083"/>
            <a:ext cx="3096344" cy="954107"/>
          </a:xfrm>
          <a:prstGeom prst="rect">
            <a:avLst/>
          </a:prstGeom>
          <a:noFill/>
        </p:spPr>
        <p:txBody>
          <a:bodyPr wrap="square" rtlCol="0">
            <a:spAutoFit/>
          </a:bodyPr>
          <a:lstStyle/>
          <a:p>
            <a:r>
              <a:rPr lang="en-US" sz="1400" dirty="0" smtClean="0">
                <a:solidFill>
                  <a:srgbClr val="0070C0"/>
                </a:solidFill>
              </a:rPr>
              <a:t>Completed requests (approved or rejected) can be viewed by the employee with the </a:t>
            </a:r>
            <a:r>
              <a:rPr lang="en-US" sz="1400" i="1" dirty="0" smtClean="0">
                <a:solidFill>
                  <a:srgbClr val="0070C0"/>
                </a:solidFill>
              </a:rPr>
              <a:t>View My Past/Current Requests</a:t>
            </a:r>
            <a:r>
              <a:rPr lang="en-US" sz="1400" dirty="0" smtClean="0">
                <a:solidFill>
                  <a:srgbClr val="0070C0"/>
                </a:solidFill>
              </a:rPr>
              <a:t>.  </a:t>
            </a:r>
            <a:endParaRPr lang="en-US" sz="1400" dirty="0">
              <a:solidFill>
                <a:srgbClr val="0070C0"/>
              </a:solidFill>
            </a:endParaRPr>
          </a:p>
        </p:txBody>
      </p:sp>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02859"/>
            <a:ext cx="2148078" cy="664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Oval 15"/>
          <p:cNvSpPr/>
          <p:nvPr/>
        </p:nvSpPr>
        <p:spPr>
          <a:xfrm>
            <a:off x="1170530" y="1769943"/>
            <a:ext cx="743677" cy="36519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6356" y="2135140"/>
            <a:ext cx="5299285" cy="3304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p:cNvSpPr txBox="1"/>
          <p:nvPr/>
        </p:nvSpPr>
        <p:spPr>
          <a:xfrm>
            <a:off x="7524328" y="1938901"/>
            <a:ext cx="1368152" cy="1815882"/>
          </a:xfrm>
          <a:prstGeom prst="rect">
            <a:avLst/>
          </a:prstGeom>
          <a:noFill/>
        </p:spPr>
        <p:txBody>
          <a:bodyPr wrap="square" rtlCol="0">
            <a:spAutoFit/>
          </a:bodyPr>
          <a:lstStyle/>
          <a:p>
            <a:r>
              <a:rPr lang="en-US" sz="1400" dirty="0" smtClean="0">
                <a:solidFill>
                  <a:srgbClr val="0070C0"/>
                </a:solidFill>
              </a:rPr>
              <a:t>The Approver can approve or reject pending requests from employees on the Task List menu under Approver Task.  </a:t>
            </a:r>
            <a:endParaRPr lang="en-US" sz="1400" dirty="0">
              <a:solidFill>
                <a:srgbClr val="0070C0"/>
              </a:solidFill>
            </a:endParaRPr>
          </a:p>
        </p:txBody>
      </p:sp>
      <p:sp>
        <p:nvSpPr>
          <p:cNvPr id="21" name="Rectangle 20"/>
          <p:cNvSpPr/>
          <p:nvPr/>
        </p:nvSpPr>
        <p:spPr>
          <a:xfrm>
            <a:off x="3729265" y="3845037"/>
            <a:ext cx="3262458" cy="523220"/>
          </a:xfrm>
          <a:prstGeom prst="rect">
            <a:avLst/>
          </a:prstGeom>
        </p:spPr>
        <p:txBody>
          <a:bodyPr wrap="square">
            <a:spAutoFit/>
          </a:bodyPr>
          <a:lstStyle/>
          <a:p>
            <a:r>
              <a:rPr lang="en-US" sz="1400" dirty="0" smtClean="0">
                <a:solidFill>
                  <a:srgbClr val="0070C0"/>
                </a:solidFill>
              </a:rPr>
              <a:t>Approvers can </a:t>
            </a:r>
            <a:r>
              <a:rPr lang="en-US" sz="1400" dirty="0">
                <a:solidFill>
                  <a:srgbClr val="0070C0"/>
                </a:solidFill>
              </a:rPr>
              <a:t>view </a:t>
            </a:r>
            <a:r>
              <a:rPr lang="en-US" sz="1400" dirty="0" smtClean="0">
                <a:solidFill>
                  <a:srgbClr val="0070C0"/>
                </a:solidFill>
              </a:rPr>
              <a:t>request </a:t>
            </a:r>
            <a:r>
              <a:rPr lang="en-US" sz="1400" dirty="0">
                <a:solidFill>
                  <a:srgbClr val="0070C0"/>
                </a:solidFill>
              </a:rPr>
              <a:t>history with the </a:t>
            </a:r>
            <a:r>
              <a:rPr lang="en-US" sz="1400" i="1" dirty="0">
                <a:solidFill>
                  <a:srgbClr val="0070C0"/>
                </a:solidFill>
              </a:rPr>
              <a:t>View </a:t>
            </a:r>
            <a:r>
              <a:rPr lang="en-US" sz="1400" i="1" dirty="0" smtClean="0">
                <a:solidFill>
                  <a:srgbClr val="0070C0"/>
                </a:solidFill>
              </a:rPr>
              <a:t>Completed Approver Tasks</a:t>
            </a:r>
            <a:r>
              <a:rPr lang="en-US" sz="1400" dirty="0" smtClean="0">
                <a:solidFill>
                  <a:srgbClr val="0070C0"/>
                </a:solidFill>
              </a:rPr>
              <a:t>. </a:t>
            </a:r>
            <a:endParaRPr lang="en-US" sz="1400" dirty="0">
              <a:solidFill>
                <a:srgbClr val="0070C0"/>
              </a:solidFill>
            </a:endParaRPr>
          </a:p>
        </p:txBody>
      </p:sp>
      <p:cxnSp>
        <p:nvCxnSpPr>
          <p:cNvPr id="22" name="Straight Arrow Connector 21"/>
          <p:cNvCxnSpPr/>
          <p:nvPr/>
        </p:nvCxnSpPr>
        <p:spPr>
          <a:xfrm flipH="1">
            <a:off x="3384819" y="4005064"/>
            <a:ext cx="344446"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3384821" y="2226496"/>
            <a:ext cx="4211515"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23703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935535"/>
            <a:ext cx="8568952" cy="1039315"/>
          </a:xfrm>
        </p:spPr>
        <p:txBody>
          <a:bodyPr>
            <a:normAutofit/>
          </a:bodyPr>
          <a:lstStyle/>
          <a:p>
            <a:r>
              <a:rPr lang="en-US" sz="1800" dirty="0" smtClean="0"/>
              <a:t>The Personal menu contains the sub-menu for Payroll Inquiry which includes the Inquiries available for the employee.  </a:t>
            </a:r>
            <a:endParaRPr lang="en-US" sz="1800" dirty="0"/>
          </a:p>
        </p:txBody>
      </p:sp>
      <p:sp>
        <p:nvSpPr>
          <p:cNvPr id="4" name="Rectangle 3"/>
          <p:cNvSpPr/>
          <p:nvPr/>
        </p:nvSpPr>
        <p:spPr>
          <a:xfrm>
            <a:off x="0" y="2681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3600" b="1" i="1" dirty="0" smtClean="0">
                <a:solidFill>
                  <a:prstClr val="white"/>
                </a:solidFill>
              </a:rPr>
              <a:t>Employee Self Service–Personal/Payroll Inquiry </a:t>
            </a:r>
            <a:endParaRPr lang="fr-CA" sz="3600" b="1" i="1" dirty="0">
              <a:solidFill>
                <a:prstClr val="white"/>
              </a:solidFill>
            </a:endParaRPr>
          </a:p>
        </p:txBody>
      </p:sp>
      <p:pic>
        <p:nvPicPr>
          <p:cNvPr id="51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924944"/>
            <a:ext cx="8054228"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330062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19920</TotalTime>
  <Words>1850</Words>
  <Application>Microsoft Office PowerPoint</Application>
  <PresentationFormat>On-screen Show (4:3)</PresentationFormat>
  <Paragraphs>143</Paragraphs>
  <Slides>32</Slides>
  <Notes>6</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Thème Office</vt:lpstr>
      <vt:lpstr>PowerPoint Presentation</vt:lpstr>
      <vt:lpstr>PowerPoint Presentation</vt:lpstr>
      <vt:lpstr>Registration and Forgot Password on Log In screen</vt:lpstr>
      <vt:lpstr>All employees must create an account in ESS.  </vt:lpstr>
      <vt:lpstr>Registration and Forgot Password on Log In screen</vt:lpstr>
      <vt:lpstr>Home screen menu will have Home–Employee and About ESS.  The Home-Employee menu opens to other menu options.  Employee will follow the links to the menu options they want.  If user is an Administrator for ESS, they will also see Site Administration in their Home screen menu options.</vt:lpstr>
      <vt:lpstr>Employee can view or cancel pending requests and view past requests.</vt:lpstr>
      <vt:lpstr>An employee who is also an Approver will have both their requests and the Approver Tasks displayed on their Tasks menu. </vt:lpstr>
      <vt:lpstr>The Personal menu contains the sub-menu for Payroll Inquiry which includes the Inquiries available for the employee.  </vt:lpstr>
      <vt:lpstr>The Deduction Inquiry allows for viewing and printing the employee and employer cost for employee elected deductions. </vt:lpstr>
      <vt:lpstr>Employees can view and print their earnings summary by selecting the year they wish to view.   </vt:lpstr>
      <vt:lpstr>If the district uses Harris School Solutions' Document Services product to produce their W2 records, the employee can view and print their W2 for the selected year.   </vt:lpstr>
      <vt:lpstr>Employee can view and print check/statement summary for a specific check date range.  The employee can view check detail by clicking on a particular check.  </vt:lpstr>
      <vt:lpstr>If an employee has extra pay, pay adjustments or substitute pay for a specific check, they can view detail information about the pay by clicking on Adjusts/Sub Details link.  </vt:lpstr>
      <vt:lpstr>Employee’s detail check information can be displayed and printed. </vt:lpstr>
      <vt:lpstr>If the district is using Harris School Solutions' Document Service product to produce their checks and statements, the check/statement detail will display as a copy of the original check/statement.   The employee can also print a copy of the displayed check/statement.  </vt:lpstr>
      <vt:lpstr>The Personal menu contains the sub-menu for Payroll Changes which includes a menu of all change options available to the employee.  </vt:lpstr>
      <vt:lpstr>Employee can request  changes to a variety of demographic fields and upload multiple documents to be submitted with their change request.  Both the employee and the approver can print the attached documents from the pending or completed request/task.</vt:lpstr>
      <vt:lpstr>Employees can submit requests to add, delete, or change direct deposit accounts.  </vt:lpstr>
      <vt:lpstr>Pending changes are displayed and employees can upload files for direct deposit requests.  </vt:lpstr>
      <vt:lpstr>Tax Withholding under the sub menu Payroll Changes will include your State Withholding and W-4 Withholding Forms. </vt:lpstr>
      <vt:lpstr>Changes can be made to the employee’s A4 with an electronic signature.</vt:lpstr>
      <vt:lpstr>Changes can be made to the employee’s G4 with an electronic signature.</vt:lpstr>
      <vt:lpstr>Changes can be made to the employee’s MS4 with an electronic signature.</vt:lpstr>
      <vt:lpstr>Changes can be made to the employee’s W4 with an electronic signature.</vt:lpstr>
      <vt:lpstr>Leave Menu allows the employee to see their leave history and leave balances.  </vt:lpstr>
      <vt:lpstr>Employee can view and print their current leave balances.   The leave earned and used are reflective of the last completed payroll.</vt:lpstr>
      <vt:lpstr>Employee can view and print their detail leave history for a specific date range.</vt:lpstr>
      <vt:lpstr>View Company Documents allows employees view and print any documents uploaded by the Document Administrator.  This is a great way to give employee access to Policy and Procedure Manuals, retirement documents, and Open Enrollment documents.</vt:lpstr>
      <vt:lpstr>Employee can view and print documents that their District has placed in Company Documents by clicking the category and selecting the document.</vt:lpstr>
      <vt:lpstr>The About ESS Menu option identifies the Product Version and the District.  The District’s contact information for Employee Self Service can also be displayed here.</vt:lpstr>
      <vt:lpstr>An employee can manage their ESS account by clicking on their user name in the toolbar.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Brendan Jones</dc:creator>
  <cp:lastModifiedBy>Parris, Tina</cp:lastModifiedBy>
  <cp:revision>507</cp:revision>
  <cp:lastPrinted>2013-10-08T03:58:14Z</cp:lastPrinted>
  <dcterms:created xsi:type="dcterms:W3CDTF">2012-03-01T14:59:38Z</dcterms:created>
  <dcterms:modified xsi:type="dcterms:W3CDTF">2016-08-04T19:33:18Z</dcterms:modified>
</cp:coreProperties>
</file>