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87" name="Google Shape;87;p1: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0: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Distribute the school’s Parental and Family Engagement Plan (the Parent and Family Engagement Section of the CIP).</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Discuss:</a:t>
            </a:r>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   The school’s parent and family engagement plan is a part of the CIP, designed to work with the other parts in increasing student achievement.</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Emphasize the Building Capacity component and discuss all of the opportunities that will be available for parents this year.  Discuss </a:t>
            </a:r>
            <a:r>
              <a:rPr b="0" i="0" lang="en-US" sz="1200" u="sng" cap="none" strike="noStrike">
                <a:solidFill>
                  <a:schemeClr val="dk1"/>
                </a:solidFill>
                <a:latin typeface="Calibri"/>
                <a:ea typeface="Calibri"/>
                <a:cs typeface="Calibri"/>
                <a:sym typeface="Calibri"/>
              </a:rPr>
              <a:t>how</a:t>
            </a:r>
            <a:r>
              <a:rPr b="0" i="0" lang="en-US" sz="1200" u="none" cap="none" strike="noStrike">
                <a:solidFill>
                  <a:schemeClr val="dk1"/>
                </a:solidFill>
                <a:latin typeface="Calibri"/>
                <a:ea typeface="Calibri"/>
                <a:cs typeface="Calibri"/>
                <a:sym typeface="Calibri"/>
              </a:rPr>
              <a:t> you will be implementing all of the “shalls,” as these are required by law to be implemented.</a:t>
            </a:r>
            <a:endParaRPr/>
          </a:p>
          <a:p>
            <a:pPr indent="0" lvl="0" marL="0" marR="0" rtl="0" algn="l">
              <a:lnSpc>
                <a:spcPct val="100000"/>
              </a:lnSpc>
              <a:spcBef>
                <a:spcPts val="0"/>
              </a:spcBef>
              <a:spcAft>
                <a:spcPts val="0"/>
              </a:spcAft>
              <a:buClr>
                <a:srgbClr val="205867"/>
              </a:buClr>
              <a:buSzPts val="1200"/>
              <a:buFont typeface="Calibri"/>
              <a:buNone/>
            </a:pPr>
            <a:r>
              <a:rPr b="0" i="0" lang="en-US" sz="1200" u="none" cap="none" strike="noStrike">
                <a:solidFill>
                  <a:srgbClr val="205867"/>
                </a:solidFill>
                <a:latin typeface="Calibri"/>
                <a:ea typeface="Calibri"/>
                <a:cs typeface="Calibri"/>
                <a:sym typeface="Calibri"/>
              </a:rPr>
              <a:t>-   </a:t>
            </a:r>
            <a:r>
              <a:rPr b="0" i="0" lang="en-US" sz="1200" u="sng" cap="none" strike="noStrike">
                <a:solidFill>
                  <a:srgbClr val="205867"/>
                </a:solidFill>
                <a:latin typeface="Calibri"/>
                <a:ea typeface="Calibri"/>
                <a:cs typeface="Calibri"/>
                <a:sym typeface="Calibri"/>
              </a:rPr>
              <a:t>Title I parents have the right, by law, to be involved in the development of the school’s Parent and Family Engagement Plan.</a:t>
            </a:r>
            <a:endParaRPr b="0" i="0" sz="1200" u="none" cap="none" strike="noStrike">
              <a:solidFill>
                <a:schemeClr val="dk1"/>
              </a:solidFill>
              <a:latin typeface="Calibri"/>
              <a:ea typeface="Calibri"/>
              <a:cs typeface="Calibri"/>
              <a:sym typeface="Calibri"/>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The process and timeline for the plan’s development and how parents can give input.</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Introduce parent representatives of appropriate committees</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Clearly state the process that is in place for </a:t>
            </a:r>
            <a:r>
              <a:rPr b="0" i="0" lang="en-US" sz="1200" u="sng" cap="none" strike="noStrike">
                <a:solidFill>
                  <a:schemeClr val="dk1"/>
                </a:solidFill>
                <a:latin typeface="Calibri"/>
                <a:ea typeface="Calibri"/>
                <a:cs typeface="Calibri"/>
                <a:sym typeface="Calibri"/>
              </a:rPr>
              <a:t>all</a:t>
            </a:r>
            <a:r>
              <a:rPr b="0" i="0" lang="en-US" sz="1200" u="none" cap="none" strike="noStrike">
                <a:solidFill>
                  <a:schemeClr val="dk1"/>
                </a:solidFill>
                <a:latin typeface="Calibri"/>
                <a:ea typeface="Calibri"/>
                <a:cs typeface="Calibri"/>
                <a:sym typeface="Calibri"/>
              </a:rPr>
              <a:t> Title I parents to have the opportunity for input on the plan.</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sng" cap="none" strike="noStrike">
                <a:solidFill>
                  <a:schemeClr val="dk1"/>
                </a:solidFill>
                <a:latin typeface="Calibri"/>
                <a:ea typeface="Calibri"/>
                <a:cs typeface="Calibri"/>
                <a:sym typeface="Calibri"/>
              </a:rPr>
              <a:t>Important</a:t>
            </a:r>
            <a:r>
              <a:rPr b="0" i="0" lang="en-US" sz="1200" u="none" cap="none" strike="noStrike">
                <a:solidFill>
                  <a:schemeClr val="dk1"/>
                </a:solidFill>
                <a:latin typeface="Calibri"/>
                <a:ea typeface="Calibri"/>
                <a:cs typeface="Calibri"/>
                <a:sym typeface="Calibri"/>
              </a:rPr>
              <a:t>:  Parents should leave the meeting being able to answer the following question:  </a:t>
            </a:r>
            <a:r>
              <a:rPr b="1" i="0" lang="en-US" sz="1200" u="none" cap="none" strike="noStrike">
                <a:solidFill>
                  <a:schemeClr val="dk1"/>
                </a:solidFill>
                <a:latin typeface="Calibri"/>
                <a:ea typeface="Calibri"/>
                <a:cs typeface="Calibri"/>
                <a:sym typeface="Calibri"/>
              </a:rPr>
              <a:t>Did you receive a copy of your school’s Parent and Family Engagement Plan, and do you know how you can be involved in its development?  </a:t>
            </a:r>
            <a:r>
              <a:rPr b="0" i="0" lang="en-US" sz="1200" u="none" cap="none" strike="noStrike">
                <a:solidFill>
                  <a:schemeClr val="dk1"/>
                </a:solidFill>
                <a:latin typeface="Calibri"/>
                <a:ea typeface="Calibri"/>
                <a:cs typeface="Calibri"/>
                <a:sym typeface="Calibri"/>
              </a:rPr>
              <a:t>(Parents should be able to discuss the process that is in place for their involvement in the development of their school’s Parent and Family Engagement Plan.)</a:t>
            </a:r>
            <a:endParaRPr b="1" i="0" sz="1200" u="sng"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50" name="Google Shape;150;p10: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1: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en-US" sz="1200" u="none" cap="none" strike="noStrike">
                <a:solidFill>
                  <a:schemeClr val="dk1"/>
                </a:solidFill>
                <a:latin typeface="Calibri"/>
                <a:ea typeface="Calibri"/>
                <a:cs typeface="Calibri"/>
                <a:sym typeface="Calibri"/>
              </a:rPr>
              <a:t>Distribute the School-Parent Compact.</a:t>
            </a:r>
            <a:endParaRPr/>
          </a:p>
          <a:p>
            <a:pPr indent="0" lvl="0" marL="0" marR="0" rtl="0" algn="l">
              <a:lnSpc>
                <a:spcPct val="90000"/>
              </a:lnSpc>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b="0" i="0" lang="en-US" sz="1200" u="none" cap="none" strike="noStrike">
                <a:solidFill>
                  <a:schemeClr val="dk1"/>
                </a:solidFill>
                <a:latin typeface="Calibri"/>
                <a:ea typeface="Calibri"/>
                <a:cs typeface="Calibri"/>
                <a:sym typeface="Calibri"/>
              </a:rPr>
              <a:t>Discuss:</a:t>
            </a:r>
            <a:endParaRPr/>
          </a:p>
          <a:p>
            <a:pPr indent="0" lvl="0" marL="0" marR="0" rtl="0" algn="l">
              <a:lnSpc>
                <a:spcPct val="90000"/>
              </a:lnSpc>
              <a:spcBef>
                <a:spcPts val="0"/>
              </a:spcBef>
              <a:spcAft>
                <a:spcPts val="0"/>
              </a:spcAft>
              <a:buNone/>
            </a:pPr>
            <a:r>
              <a:rPr b="0" i="0" lang="en-US" sz="1200" u="none" cap="none" strike="noStrike">
                <a:solidFill>
                  <a:schemeClr val="dk1"/>
                </a:solidFill>
                <a:latin typeface="Calibri"/>
                <a:ea typeface="Calibri"/>
                <a:cs typeface="Calibri"/>
                <a:sym typeface="Calibri"/>
              </a:rPr>
              <a:t>-  The 3 sections of the compact in detail.  This is a great opportunity to continue the discussion on how we need to work as partners to address the school’s goals, building upon the earlier discussion about the CIP and the school’s goals.</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rgbClr val="205867"/>
              </a:buClr>
              <a:buSzPts val="1200"/>
              <a:buFont typeface="Calibri"/>
              <a:buNone/>
            </a:pPr>
            <a:r>
              <a:rPr b="0" i="0" lang="en-US" sz="1200" u="none" cap="none" strike="noStrike">
                <a:solidFill>
                  <a:srgbClr val="205867"/>
                </a:solidFill>
                <a:latin typeface="Calibri"/>
                <a:ea typeface="Calibri"/>
                <a:cs typeface="Calibri"/>
                <a:sym typeface="Calibri"/>
              </a:rPr>
              <a:t>-  </a:t>
            </a:r>
            <a:r>
              <a:rPr b="0" i="0" lang="en-US" sz="1200" u="sng" cap="none" strike="noStrike">
                <a:solidFill>
                  <a:srgbClr val="205867"/>
                </a:solidFill>
                <a:latin typeface="Calibri"/>
                <a:ea typeface="Calibri"/>
                <a:cs typeface="Calibri"/>
                <a:sym typeface="Calibri"/>
              </a:rPr>
              <a:t>Title I parents have the right, by law, to be involved in the development/revision of the School-Parent Compact.</a:t>
            </a:r>
            <a:endParaRPr b="0" i="0" sz="1200" u="none" cap="none" strike="noStrike">
              <a:solidFill>
                <a:schemeClr val="dk1"/>
              </a:solidFill>
              <a:latin typeface="Calibri"/>
              <a:ea typeface="Calibri"/>
              <a:cs typeface="Calibri"/>
              <a:sym typeface="Calibri"/>
            </a:endParaRPr>
          </a:p>
          <a:p>
            <a:pPr indent="-76200" lvl="0" marL="0" marR="0" rtl="0" algn="l">
              <a:lnSpc>
                <a:spcPct val="90000"/>
              </a:lnSpc>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The timeline for the compact’s development/review/revision.</a:t>
            </a:r>
            <a:endParaRPr/>
          </a:p>
          <a:p>
            <a:pPr indent="-76200" lvl="0" marL="0" marR="0" rtl="0" algn="l">
              <a:lnSpc>
                <a:spcPct val="90000"/>
              </a:lnSpc>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Clearly state the process that is in place for </a:t>
            </a:r>
            <a:r>
              <a:rPr b="0" i="0" lang="en-US" sz="1200" u="sng" cap="none" strike="noStrike">
                <a:solidFill>
                  <a:schemeClr val="dk1"/>
                </a:solidFill>
                <a:latin typeface="Calibri"/>
                <a:ea typeface="Calibri"/>
                <a:cs typeface="Calibri"/>
                <a:sym typeface="Calibri"/>
              </a:rPr>
              <a:t>all</a:t>
            </a:r>
            <a:r>
              <a:rPr b="0" i="0" lang="en-US" sz="1200" u="none" cap="none" strike="noStrike">
                <a:solidFill>
                  <a:schemeClr val="dk1"/>
                </a:solidFill>
                <a:latin typeface="Calibri"/>
                <a:ea typeface="Calibri"/>
                <a:cs typeface="Calibri"/>
                <a:sym typeface="Calibri"/>
              </a:rPr>
              <a:t> Title I parents to have the opportunity for input on the compact.</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 School section- required 6 components:</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1. Provide high-quality curriculum and instruction.</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2. Hold parent-teacher conferences.</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3. Provide parents with reports on their child’s progress.</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4. Provide parents reasonable access to staff.</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5. Provide parents opportunities to volunteer.</a:t>
            </a:r>
            <a:endParaRPr/>
          </a:p>
          <a:p>
            <a:pPr indent="-76200" lvl="0" marL="0" marR="0" rtl="0" algn="l">
              <a:lnSpc>
                <a:spcPct val="90000"/>
              </a:lnSpc>
              <a:spcBef>
                <a:spcPts val="0"/>
              </a:spcBef>
              <a:spcAft>
                <a:spcPts val="0"/>
              </a:spcAft>
              <a:buClr>
                <a:schemeClr val="dk1"/>
              </a:buClr>
              <a:buSzPts val="1200"/>
              <a:buFont typeface="Calibri"/>
              <a:buChar char="-"/>
            </a:pPr>
            <a:r>
              <a:rPr b="1" i="0" lang="en-US" sz="1200" u="none" cap="none" strike="noStrike">
                <a:solidFill>
                  <a:schemeClr val="dk1"/>
                </a:solidFill>
                <a:latin typeface="Calibri"/>
                <a:ea typeface="Calibri"/>
                <a:cs typeface="Calibri"/>
                <a:sym typeface="Calibri"/>
              </a:rPr>
              <a:t>6. Ensure regular two-way meaningful communication between family members and staff, to the extent practicable, in a language family members can understand.</a:t>
            </a:r>
            <a:endParaRPr/>
          </a:p>
          <a:p>
            <a:pPr indent="0" lvl="0" marL="0" marR="0" rtl="0" algn="l">
              <a:lnSpc>
                <a:spcPct val="9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200"/>
              <a:buFont typeface="Calibri"/>
              <a:buNone/>
            </a:pPr>
            <a:r>
              <a:rPr b="0" i="0" lang="en-US" sz="1200" u="sng" cap="none" strike="noStrike">
                <a:solidFill>
                  <a:schemeClr val="dk1"/>
                </a:solidFill>
                <a:latin typeface="Calibri"/>
                <a:ea typeface="Calibri"/>
                <a:cs typeface="Calibri"/>
                <a:sym typeface="Calibri"/>
              </a:rPr>
              <a:t>Important</a:t>
            </a:r>
            <a:r>
              <a:rPr b="0" i="0" lang="en-US" sz="1200" u="none" cap="none" strike="noStrike">
                <a:solidFill>
                  <a:schemeClr val="dk1"/>
                </a:solidFill>
                <a:latin typeface="Calibri"/>
                <a:ea typeface="Calibri"/>
                <a:cs typeface="Calibri"/>
                <a:sym typeface="Calibri"/>
              </a:rPr>
              <a:t>:  Parents should leave the meeting being able to answer the following question:  </a:t>
            </a:r>
            <a:r>
              <a:rPr b="1" i="0" lang="en-US" sz="1200" u="none" cap="none" strike="noStrike">
                <a:solidFill>
                  <a:schemeClr val="dk1"/>
                </a:solidFill>
                <a:latin typeface="Calibri"/>
                <a:ea typeface="Calibri"/>
                <a:cs typeface="Calibri"/>
                <a:sym typeface="Calibri"/>
              </a:rPr>
              <a:t>What is the School-Parent Compact, and do you know how you can be involved in developing or revising the compact?  </a:t>
            </a:r>
            <a:r>
              <a:rPr b="0" i="0" lang="en-US" sz="1200" u="none" cap="none" strike="noStrike">
                <a:solidFill>
                  <a:schemeClr val="dk1"/>
                </a:solidFill>
                <a:latin typeface="Calibri"/>
                <a:ea typeface="Calibri"/>
                <a:cs typeface="Calibri"/>
                <a:sym typeface="Calibri"/>
              </a:rPr>
              <a:t>(Parents should be able to discuss the process that is in place for their involvement in the development/revision of the School-Parent Compact.)</a:t>
            </a:r>
            <a:endParaRPr b="1" i="0" sz="1200" u="sng"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57" name="Google Shape;157;p11: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12: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Explain that </a:t>
            </a:r>
            <a:r>
              <a:rPr b="0" i="0" lang="en-US" sz="1200" u="sng" cap="none" strike="noStrike">
                <a:solidFill>
                  <a:schemeClr val="dk1"/>
                </a:solidFill>
                <a:latin typeface="Calibri"/>
                <a:ea typeface="Calibri"/>
                <a:cs typeface="Calibri"/>
                <a:sym typeface="Calibri"/>
              </a:rPr>
              <a:t>as Title I parents, they have the right, by law, to request the qualifications of their child’s teachers</a:t>
            </a:r>
            <a:r>
              <a:rPr b="0" i="0" lang="en-US" sz="1200" u="none" cap="none" strike="noStrike">
                <a:solidFill>
                  <a:schemeClr val="dk1"/>
                </a:solidFill>
                <a:latin typeface="Calibri"/>
                <a:ea typeface="Calibri"/>
                <a:cs typeface="Calibri"/>
                <a:sym typeface="Calibri"/>
              </a:rPr>
              <a:t>.</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Explain the process/simple procedure for parents to make this request.</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Have extra copies of the request form available for all parents in attendance.  </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Give them a contact person in case they have any questions.</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76200" lvl="0" marL="0" marR="0" rtl="0" algn="l">
              <a:lnSpc>
                <a:spcPct val="100000"/>
              </a:lnSpc>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dk1"/>
                </a:solidFill>
                <a:latin typeface="Calibri"/>
                <a:ea typeface="Calibri"/>
                <a:cs typeface="Calibri"/>
                <a:sym typeface="Calibri"/>
              </a:rPr>
              <a:t>Important</a:t>
            </a:r>
            <a:r>
              <a:rPr b="0" i="0" lang="en-US" sz="1200" u="none" cap="none" strike="noStrike">
                <a:solidFill>
                  <a:schemeClr val="dk1"/>
                </a:solidFill>
                <a:latin typeface="Calibri"/>
                <a:ea typeface="Calibri"/>
                <a:cs typeface="Calibri"/>
                <a:sym typeface="Calibri"/>
              </a:rPr>
              <a:t>:  Parents should leave the meeting being able to answer the following question:  </a:t>
            </a:r>
            <a:r>
              <a:rPr b="1" i="0" lang="en-US" sz="1200" u="none" cap="none" strike="noStrike">
                <a:solidFill>
                  <a:schemeClr val="dk1"/>
                </a:solidFill>
                <a:latin typeface="Calibri"/>
                <a:ea typeface="Calibri"/>
                <a:cs typeface="Calibri"/>
                <a:sym typeface="Calibri"/>
              </a:rPr>
              <a:t>Do you know the process for requesting the qualifications of your child’s teachers?  </a:t>
            </a:r>
            <a:r>
              <a:rPr b="0" i="0" lang="en-US" sz="1200" u="none" cap="none" strike="noStrike">
                <a:solidFill>
                  <a:schemeClr val="dk1"/>
                </a:solidFill>
                <a:latin typeface="Calibri"/>
                <a:ea typeface="Calibri"/>
                <a:cs typeface="Calibri"/>
                <a:sym typeface="Calibri"/>
              </a:rPr>
              <a:t>(Parents should be able to discuss the process that is in place for requesting teacher qualifications.)</a:t>
            </a:r>
            <a:endParaRPr b="1" i="0" sz="1200" u="sng"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64" name="Google Shape;164;p12: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3: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The annual evaluation of the Parent and Family Engagement plan is an ESSA requirement.</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The requirements for the evaluation.  Emphasize that the purpose of the evaluation is to ultimately improve the academic quality of the school.</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Clearly state the process and timeline that is in place for conducting the annual evaluation and how </a:t>
            </a:r>
            <a:r>
              <a:rPr b="0" i="0" lang="en-US" sz="1200" u="sng" cap="none" strike="noStrike">
                <a:solidFill>
                  <a:schemeClr val="dk1"/>
                </a:solidFill>
                <a:latin typeface="Calibri"/>
                <a:ea typeface="Calibri"/>
                <a:cs typeface="Calibri"/>
                <a:sym typeface="Calibri"/>
              </a:rPr>
              <a:t>all</a:t>
            </a:r>
            <a:r>
              <a:rPr b="0" i="0" lang="en-US" sz="1200" u="none" cap="none" strike="noStrike">
                <a:solidFill>
                  <a:schemeClr val="dk1"/>
                </a:solidFill>
                <a:latin typeface="Calibri"/>
                <a:ea typeface="Calibri"/>
                <a:cs typeface="Calibri"/>
                <a:sym typeface="Calibri"/>
              </a:rPr>
              <a:t> Title I parents have the opportunity for input and that their input is needed by the LEA and school.</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sng" cap="none" strike="noStrike">
                <a:solidFill>
                  <a:schemeClr val="dk1"/>
                </a:solidFill>
                <a:latin typeface="Calibri"/>
                <a:ea typeface="Calibri"/>
                <a:cs typeface="Calibri"/>
                <a:sym typeface="Calibri"/>
              </a:rPr>
              <a:t>Important</a:t>
            </a:r>
            <a:r>
              <a:rPr b="0" i="0" lang="en-US" sz="1200" u="none" cap="none" strike="noStrike">
                <a:solidFill>
                  <a:schemeClr val="dk1"/>
                </a:solidFill>
                <a:latin typeface="Calibri"/>
                <a:ea typeface="Calibri"/>
                <a:cs typeface="Calibri"/>
                <a:sym typeface="Calibri"/>
              </a:rPr>
              <a:t>:  Parents should leave the meeting being able to answer the following question:  </a:t>
            </a:r>
            <a:r>
              <a:rPr b="1" i="0" lang="en-US" sz="1200" u="none" cap="none" strike="noStrike">
                <a:solidFill>
                  <a:schemeClr val="dk1"/>
                </a:solidFill>
                <a:latin typeface="Calibri"/>
                <a:ea typeface="Calibri"/>
                <a:cs typeface="Calibri"/>
                <a:sym typeface="Calibri"/>
              </a:rPr>
              <a:t>What is the process for you to be involved in the annual evaluation of your LEA’s Parent and Family Engagement Plan.  </a:t>
            </a:r>
            <a:r>
              <a:rPr b="0" i="0" lang="en-US" sz="1200" u="none" cap="none" strike="noStrike">
                <a:solidFill>
                  <a:schemeClr val="dk1"/>
                </a:solidFill>
                <a:latin typeface="Calibri"/>
                <a:ea typeface="Calibri"/>
                <a:cs typeface="Calibri"/>
                <a:sym typeface="Calibri"/>
              </a:rPr>
              <a:t>(Parents should be able to discuss the process that is in place for their involvement.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71" name="Google Shape;171;p13: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4: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78" name="Google Shape;178;p14: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5: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85" name="Google Shape;185;p15: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93" name="Google Shape;93;p2: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p3: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How you want them to walk away from the meeting with 9 key questions answered about Title I and Parent and Family Engagement .  (The 9 questions continue onto the next slide.) </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00" name="Google Shape;100;p3: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4: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	</a:t>
            </a:r>
            <a:endParaRPr/>
          </a:p>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The last question “</a:t>
            </a:r>
            <a:r>
              <a:rPr b="0" i="1" lang="en-US" sz="1200" u="none" cap="none" strike="noStrike">
                <a:solidFill>
                  <a:schemeClr val="dk1"/>
                </a:solidFill>
                <a:latin typeface="Calibri"/>
                <a:ea typeface="Calibri"/>
                <a:cs typeface="Calibri"/>
                <a:sym typeface="Calibri"/>
              </a:rPr>
              <a:t>How can I be involved in all of these things I’m learning about</a:t>
            </a:r>
            <a:r>
              <a:rPr b="0" i="0" lang="en-US" sz="1200" u="none" cap="none" strike="noStrike">
                <a:solidFill>
                  <a:schemeClr val="dk1"/>
                </a:solidFill>
                <a:latin typeface="Calibri"/>
                <a:ea typeface="Calibri"/>
                <a:cs typeface="Calibri"/>
                <a:sym typeface="Calibri"/>
              </a:rPr>
              <a:t>?” should be emphasized as a common theme which will be addressed throughout the meeting as each topic is discussed.  It is every Title I parent’s right to be involved in all Title I plans and activities.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b="0" i="0" sz="1200" u="none" cap="none" strike="noStrike">
              <a:solidFill>
                <a:schemeClr val="dk1"/>
              </a:solidFill>
              <a:latin typeface="Calibri"/>
              <a:ea typeface="Calibri"/>
              <a:cs typeface="Calibri"/>
              <a:sym typeface="Calibri"/>
            </a:endParaRPr>
          </a:p>
        </p:txBody>
      </p:sp>
      <p:sp>
        <p:nvSpPr>
          <p:cNvPr id="107" name="Google Shape;107;p4: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5: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How being in a Title I school means more money to help students who are struggling in school</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Give examples of how Title I monies will be used to assist students at the school.</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Give examples of how Title I monies will be used to assist parents.</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(Consider giving demonstrations of programs used or allow parents to visit work stations and experience what the student experiences.)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Explain that </a:t>
            </a:r>
            <a:r>
              <a:rPr b="0" i="0" lang="en-US" sz="1200" u="sng" cap="none" strike="noStrike">
                <a:solidFill>
                  <a:schemeClr val="dk1"/>
                </a:solidFill>
                <a:latin typeface="Calibri"/>
                <a:ea typeface="Calibri"/>
                <a:cs typeface="Calibri"/>
                <a:sym typeface="Calibri"/>
              </a:rPr>
              <a:t>a big part of Title I means parents’ rights, by law, to be involved in decisions made at the school level and at the LEA level</a:t>
            </a:r>
            <a:r>
              <a:rPr b="0" i="0" lang="en-US" sz="1200" u="none" cap="none" strike="noStrike">
                <a:solidFill>
                  <a:schemeClr val="dk1"/>
                </a:solidFill>
                <a:latin typeface="Calibri"/>
                <a:ea typeface="Calibri"/>
                <a:cs typeface="Calibri"/>
                <a:sym typeface="Calibri"/>
              </a:rPr>
              <a:t>. (This will be discussed throughout the meeting.)</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Important:  Parents should leave the meeting being able to answer the following question:  </a:t>
            </a:r>
            <a:r>
              <a:rPr b="1" i="0" lang="en-US" sz="1200" u="none" cap="none" strike="noStrike">
                <a:solidFill>
                  <a:srgbClr val="205867"/>
                </a:solidFill>
                <a:latin typeface="Calibri"/>
                <a:ea typeface="Calibri"/>
                <a:cs typeface="Calibri"/>
                <a:sym typeface="Calibri"/>
              </a:rPr>
              <a:t>What does it mean to be a Title I school? </a:t>
            </a:r>
            <a:r>
              <a:rPr b="0" i="0" lang="en-US" sz="1200" u="none" cap="none" strike="noStrike">
                <a:solidFill>
                  <a:srgbClr val="205867"/>
                </a:solidFill>
                <a:latin typeface="Calibri"/>
                <a:ea typeface="Calibri"/>
                <a:cs typeface="Calibri"/>
                <a:sym typeface="Calibri"/>
              </a:rPr>
              <a:t>(They should be able to answer the question and give a couple of examples of how Title I funds are being used at their school.)</a:t>
            </a:r>
            <a:endParaRPr b="1" i="0" sz="1200" u="none" cap="none" strike="noStrike">
              <a:solidFill>
                <a:srgbClr val="205867"/>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b="0" i="0" sz="1200" u="none" cap="none" strike="noStrike">
              <a:solidFill>
                <a:schemeClr val="dk1"/>
              </a:solidFill>
              <a:latin typeface="Calibri"/>
              <a:ea typeface="Calibri"/>
              <a:cs typeface="Calibri"/>
              <a:sym typeface="Calibri"/>
            </a:endParaRPr>
          </a:p>
        </p:txBody>
      </p:sp>
      <p:sp>
        <p:nvSpPr>
          <p:cNvPr id="115" name="Google Shape;115;p5: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6: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Discuss:	</a:t>
            </a:r>
            <a:endParaRPr/>
          </a:p>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  What the LEA’s Title I allocation is.</a:t>
            </a:r>
            <a:endParaRPr/>
          </a:p>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  What the 1% amount is.</a:t>
            </a:r>
            <a:endParaRPr/>
          </a:p>
          <a:p>
            <a:pPr indent="-70485" lvl="0" marL="0" marR="0" rtl="0" algn="l">
              <a:lnSpc>
                <a:spcPct val="90000"/>
              </a:lnSpc>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How much of the 1% (Up to 10%) was reserved, off the top, at the LEA for System-wide initiatives.  Give examples of the system-wide initiatives.</a:t>
            </a:r>
            <a:endParaRPr b="0" i="0" sz="111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  Give parents the amount (the 90% amount) that is shared by all the Title I schools in the school system.</a:t>
            </a:r>
            <a:endParaRPr/>
          </a:p>
          <a:p>
            <a:pPr indent="-70485" lvl="0" marL="0" marR="0" rtl="0" algn="l">
              <a:lnSpc>
                <a:spcPct val="90000"/>
              </a:lnSpc>
              <a:spcBef>
                <a:spcPts val="0"/>
              </a:spcBef>
              <a:spcAft>
                <a:spcPts val="0"/>
              </a:spcAft>
              <a:buClr>
                <a:srgbClr val="205867"/>
              </a:buClr>
              <a:buSzPts val="1110"/>
              <a:buFont typeface="Calibri"/>
              <a:buChar char="-"/>
            </a:pPr>
            <a:r>
              <a:rPr b="0" i="0" lang="en-US" sz="1110" u="none" cap="none" strike="noStrike">
                <a:solidFill>
                  <a:srgbClr val="205867"/>
                </a:solidFill>
                <a:latin typeface="Calibri"/>
                <a:ea typeface="Calibri"/>
                <a:cs typeface="Calibri"/>
                <a:sym typeface="Calibri"/>
              </a:rPr>
              <a:t>  Give the amount your school received for parental and family engagement (Your school’s portion of the 90% of the 1%).</a:t>
            </a:r>
            <a:endParaRPr/>
          </a:p>
          <a:p>
            <a:pPr indent="-70485" lvl="0" marL="0" marR="0" rtl="0" algn="l">
              <a:lnSpc>
                <a:spcPct val="90000"/>
              </a:lnSpc>
              <a:spcBef>
                <a:spcPts val="0"/>
              </a:spcBef>
              <a:spcAft>
                <a:spcPts val="0"/>
              </a:spcAft>
              <a:buClr>
                <a:srgbClr val="205867"/>
              </a:buClr>
              <a:buSzPts val="1110"/>
              <a:buFont typeface="Calibri"/>
              <a:buChar char="-"/>
            </a:pPr>
            <a:r>
              <a:rPr b="0" i="0" lang="en-US" sz="1110" u="none" cap="none" strike="noStrike">
                <a:solidFill>
                  <a:srgbClr val="205867"/>
                </a:solidFill>
                <a:latin typeface="Calibri"/>
                <a:ea typeface="Calibri"/>
                <a:cs typeface="Calibri"/>
                <a:sym typeface="Calibri"/>
              </a:rPr>
              <a:t>  How there is a committee (LEA Advisory Committee) that makes decisions on funds reserved and on funds allocated to the Title I schools.</a:t>
            </a:r>
            <a:endParaRPr/>
          </a:p>
          <a:p>
            <a:pPr indent="-70485" lvl="0" marL="0" marR="0" rtl="0" algn="l">
              <a:lnSpc>
                <a:spcPct val="90000"/>
              </a:lnSpc>
              <a:spcBef>
                <a:spcPts val="0"/>
              </a:spcBef>
              <a:spcAft>
                <a:spcPts val="0"/>
              </a:spcAft>
              <a:buClr>
                <a:srgbClr val="205867"/>
              </a:buClr>
              <a:buSzPts val="1110"/>
              <a:buFont typeface="Calibri"/>
              <a:buChar char="-"/>
            </a:pPr>
            <a:r>
              <a:rPr b="0" i="0" lang="en-US" sz="1110" u="none" cap="none" strike="noStrike">
                <a:solidFill>
                  <a:srgbClr val="205867"/>
                </a:solidFill>
                <a:latin typeface="Calibri"/>
                <a:ea typeface="Calibri"/>
                <a:cs typeface="Calibri"/>
                <a:sym typeface="Calibri"/>
              </a:rPr>
              <a:t>  </a:t>
            </a:r>
            <a:r>
              <a:rPr b="0" i="0" lang="en-US" sz="1110" u="sng" cap="none" strike="noStrike">
                <a:solidFill>
                  <a:srgbClr val="205867"/>
                </a:solidFill>
                <a:latin typeface="Calibri"/>
                <a:ea typeface="Calibri"/>
                <a:cs typeface="Calibri"/>
                <a:sym typeface="Calibri"/>
              </a:rPr>
              <a:t>Title I parents have the right, by law, to be involved in decisions on how the 1% set-aside is spent (both at the LEA and at their school)</a:t>
            </a:r>
            <a:endParaRPr/>
          </a:p>
          <a:p>
            <a:pPr indent="0" lvl="0" marL="0" marR="0" rtl="0" algn="l">
              <a:lnSpc>
                <a:spcPct val="90000"/>
              </a:lnSpc>
              <a:spcBef>
                <a:spcPts val="0"/>
              </a:spcBef>
              <a:spcAft>
                <a:spcPts val="0"/>
              </a:spcAft>
              <a:buNone/>
            </a:pPr>
            <a:r>
              <a:rPr b="0" i="0" lang="en-US" sz="1110" u="none" cap="none" strike="noStrike">
                <a:solidFill>
                  <a:srgbClr val="205867"/>
                </a:solidFill>
                <a:latin typeface="Calibri"/>
                <a:ea typeface="Calibri"/>
                <a:cs typeface="Calibri"/>
                <a:sym typeface="Calibri"/>
              </a:rPr>
              <a:t>-  The timeline for the LEA Advisory Committee’s work.  How parents will be reminded and informed of the committee’s work so they may give timely input.</a:t>
            </a:r>
            <a:endParaRPr/>
          </a:p>
          <a:p>
            <a:pPr indent="0" lvl="0" marL="0" marR="0" rtl="0" algn="l">
              <a:lnSpc>
                <a:spcPct val="90000"/>
              </a:lnSpc>
              <a:spcBef>
                <a:spcPts val="0"/>
              </a:spcBef>
              <a:spcAft>
                <a:spcPts val="0"/>
              </a:spcAft>
              <a:buNone/>
            </a:pPr>
            <a:r>
              <a:rPr b="0" i="0" lang="en-US" sz="1110" u="none" cap="none" strike="noStrike">
                <a:solidFill>
                  <a:srgbClr val="205867"/>
                </a:solidFill>
                <a:latin typeface="Calibri"/>
                <a:ea typeface="Calibri"/>
                <a:cs typeface="Calibri"/>
                <a:sym typeface="Calibri"/>
              </a:rPr>
              <a:t>-  Clearly state the process that is in place for </a:t>
            </a:r>
            <a:r>
              <a:rPr b="0" i="0" lang="en-US" sz="1110" u="sng" cap="none" strike="noStrike">
                <a:solidFill>
                  <a:srgbClr val="205867"/>
                </a:solidFill>
                <a:latin typeface="Calibri"/>
                <a:ea typeface="Calibri"/>
                <a:cs typeface="Calibri"/>
                <a:sym typeface="Calibri"/>
              </a:rPr>
              <a:t>all</a:t>
            </a:r>
            <a:r>
              <a:rPr b="0" i="0" lang="en-US" sz="1110" u="none" cap="none" strike="noStrike">
                <a:solidFill>
                  <a:srgbClr val="205867"/>
                </a:solidFill>
                <a:latin typeface="Calibri"/>
                <a:ea typeface="Calibri"/>
                <a:cs typeface="Calibri"/>
                <a:sym typeface="Calibri"/>
              </a:rPr>
              <a:t> Title I parents to have the opportunity for input on how the 1% funds are spent.</a:t>
            </a:r>
            <a:endParaRPr/>
          </a:p>
          <a:p>
            <a:pPr indent="0" lvl="0" marL="0" marR="0" rtl="0" algn="l">
              <a:lnSpc>
                <a:spcPct val="90000"/>
              </a:lnSpc>
              <a:spcBef>
                <a:spcPts val="0"/>
              </a:spcBef>
              <a:spcAft>
                <a:spcPts val="0"/>
              </a:spcAft>
              <a:buNone/>
            </a:pPr>
            <a:r>
              <a:t/>
            </a:r>
            <a:endParaRPr b="0" i="0" sz="1110" u="none" cap="none" strike="noStrike">
              <a:solidFill>
                <a:srgbClr val="205867"/>
              </a:solidFill>
              <a:latin typeface="Calibri"/>
              <a:ea typeface="Calibri"/>
              <a:cs typeface="Calibri"/>
              <a:sym typeface="Calibri"/>
            </a:endParaRPr>
          </a:p>
          <a:p>
            <a:pPr indent="0" lvl="0" marL="0" marR="0" rtl="0" algn="l">
              <a:lnSpc>
                <a:spcPct val="90000"/>
              </a:lnSpc>
              <a:spcBef>
                <a:spcPts val="0"/>
              </a:spcBef>
              <a:spcAft>
                <a:spcPts val="0"/>
              </a:spcAft>
              <a:buNone/>
            </a:pPr>
            <a:r>
              <a:rPr b="0" i="0" lang="en-US" sz="1110" u="sng" cap="none" strike="noStrike">
                <a:solidFill>
                  <a:srgbClr val="205867"/>
                </a:solidFill>
                <a:latin typeface="Calibri"/>
                <a:ea typeface="Calibri"/>
                <a:cs typeface="Calibri"/>
                <a:sym typeface="Calibri"/>
              </a:rPr>
              <a:t>Important</a:t>
            </a:r>
            <a:r>
              <a:rPr b="0" i="0" lang="en-US" sz="1110" u="none" cap="none" strike="noStrike">
                <a:solidFill>
                  <a:srgbClr val="205867"/>
                </a:solidFill>
                <a:latin typeface="Calibri"/>
                <a:ea typeface="Calibri"/>
                <a:cs typeface="Calibri"/>
                <a:sym typeface="Calibri"/>
              </a:rPr>
              <a:t>:  Parents should leave the meeting being able to answer the following question:  </a:t>
            </a:r>
            <a:r>
              <a:rPr b="1" i="0" lang="en-US" sz="1110" u="none" cap="none" strike="noStrike">
                <a:solidFill>
                  <a:srgbClr val="205867"/>
                </a:solidFill>
                <a:latin typeface="Calibri"/>
                <a:ea typeface="Calibri"/>
                <a:cs typeface="Calibri"/>
                <a:sym typeface="Calibri"/>
              </a:rPr>
              <a:t>What is the 1% set-aside, and how can you be involved in decisions regarding how the money is used? </a:t>
            </a:r>
            <a:endParaRPr/>
          </a:p>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(Parents should be able to discuss the process that is in place for their involvement in decisions regarding the 1% set-aside, both for system-wide initiatives and school-level activities.)	</a:t>
            </a:r>
            <a:endParaRPr b="0" i="0" sz="111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b="0" i="0" lang="en-US" sz="1110" u="none" cap="none" strike="noStrike">
                <a:solidFill>
                  <a:schemeClr val="dk1"/>
                </a:solidFill>
                <a:latin typeface="Calibri"/>
                <a:ea typeface="Calibri"/>
                <a:cs typeface="Calibri"/>
                <a:sym typeface="Calibri"/>
              </a:rPr>
              <a:t>	</a:t>
            </a:r>
            <a:endParaRPr/>
          </a:p>
        </p:txBody>
      </p:sp>
      <p:sp>
        <p:nvSpPr>
          <p:cNvPr id="122" name="Google Shape;122;p6: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7: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The process and timeline for how the LEA Consolidated Plan is developed.</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How parents will be informed of the plan’s progress, including draft plans for review.</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a:t>
            </a:r>
            <a:r>
              <a:rPr b="0" i="0" lang="en-US" sz="1200" u="sng" cap="none" strike="noStrike">
                <a:solidFill>
                  <a:srgbClr val="205867"/>
                </a:solidFill>
                <a:latin typeface="Calibri"/>
                <a:ea typeface="Calibri"/>
                <a:cs typeface="Calibri"/>
                <a:sym typeface="Calibri"/>
              </a:rPr>
              <a:t>How parents have the right, by law, to be involved by giving input to the committee on the LEA Consolidated Plan.</a:t>
            </a:r>
            <a:endParaRPr b="0" i="0" sz="1200" u="none" cap="none" strike="noStrike">
              <a:solidFill>
                <a:srgbClr val="205867"/>
              </a:solidFill>
              <a:latin typeface="Calibri"/>
              <a:ea typeface="Calibri"/>
              <a:cs typeface="Calibri"/>
              <a:sym typeface="Calibri"/>
            </a:endParaRPr>
          </a:p>
          <a:p>
            <a:pPr indent="-76200" lvl="0" marL="0" marR="0" rtl="0" algn="l">
              <a:spcBef>
                <a:spcPts val="0"/>
              </a:spcBef>
              <a:spcAft>
                <a:spcPts val="0"/>
              </a:spcAft>
              <a:buClr>
                <a:srgbClr val="205867"/>
              </a:buClr>
              <a:buSzPts val="1200"/>
              <a:buFont typeface="Calibri"/>
              <a:buChar char="-"/>
            </a:pPr>
            <a:r>
              <a:rPr b="0" i="0" lang="en-US" sz="1200" u="none" cap="none" strike="noStrike">
                <a:solidFill>
                  <a:srgbClr val="205867"/>
                </a:solidFill>
                <a:latin typeface="Calibri"/>
                <a:ea typeface="Calibri"/>
                <a:cs typeface="Calibri"/>
                <a:sym typeface="Calibri"/>
              </a:rPr>
              <a:t>  Clearly state the process that is in place for </a:t>
            </a:r>
            <a:r>
              <a:rPr b="0" i="0" lang="en-US" sz="1200" u="sng" cap="none" strike="noStrike">
                <a:solidFill>
                  <a:srgbClr val="205867"/>
                </a:solidFill>
                <a:latin typeface="Calibri"/>
                <a:ea typeface="Calibri"/>
                <a:cs typeface="Calibri"/>
                <a:sym typeface="Calibri"/>
              </a:rPr>
              <a:t>all</a:t>
            </a:r>
            <a:r>
              <a:rPr b="0" i="0" lang="en-US" sz="1200" u="none" cap="none" strike="noStrike">
                <a:solidFill>
                  <a:srgbClr val="205867"/>
                </a:solidFill>
                <a:latin typeface="Calibri"/>
                <a:ea typeface="Calibri"/>
                <a:cs typeface="Calibri"/>
                <a:sym typeface="Calibri"/>
              </a:rPr>
              <a:t> Title I parents to have the opportunity for input.</a:t>
            </a:r>
            <a:endParaRPr/>
          </a:p>
          <a:p>
            <a:pPr indent="-76200" lvl="0" marL="0" marR="0" rtl="0" algn="l">
              <a:spcBef>
                <a:spcPts val="0"/>
              </a:spcBef>
              <a:spcAft>
                <a:spcPts val="0"/>
              </a:spcAft>
              <a:buClr>
                <a:srgbClr val="205867"/>
              </a:buClr>
              <a:buSzPts val="1200"/>
              <a:buFont typeface="Calibri"/>
              <a:buChar char="-"/>
            </a:pPr>
            <a:r>
              <a:rPr b="0" i="0" lang="en-US" sz="1200" u="none" cap="none" strike="noStrike">
                <a:solidFill>
                  <a:srgbClr val="205867"/>
                </a:solidFill>
                <a:latin typeface="Calibri"/>
                <a:ea typeface="Calibri"/>
                <a:cs typeface="Calibri"/>
                <a:sym typeface="Calibri"/>
              </a:rPr>
              <a:t>  Where parents can access the final LEA Consolidated Plan anytime throughout the year.</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b="0" i="0" sz="1200" u="none" cap="none" strike="noStrike">
              <a:solidFill>
                <a:srgbClr val="205867"/>
              </a:solidFill>
              <a:latin typeface="Calibri"/>
              <a:ea typeface="Calibri"/>
              <a:cs typeface="Calibri"/>
              <a:sym typeface="Calibri"/>
            </a:endParaRPr>
          </a:p>
          <a:p>
            <a:pPr indent="0" lvl="0" marL="0" marR="0" rtl="0" algn="l">
              <a:spcBef>
                <a:spcPts val="0"/>
              </a:spcBef>
              <a:spcAft>
                <a:spcPts val="0"/>
              </a:spcAft>
              <a:buNone/>
            </a:pPr>
            <a:r>
              <a:rPr b="1" i="0" lang="en-US" sz="1200" u="none" cap="none" strike="noStrike">
                <a:solidFill>
                  <a:srgbClr val="205867"/>
                </a:solidFill>
                <a:latin typeface="Calibri"/>
                <a:ea typeface="Calibri"/>
                <a:cs typeface="Calibri"/>
                <a:sym typeface="Calibri"/>
              </a:rPr>
              <a:t>Important:  </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Parents should leave the meeting being able to answer the following question:  </a:t>
            </a:r>
            <a:r>
              <a:rPr b="1" i="0" lang="en-US" sz="1200" u="none" cap="none" strike="noStrike">
                <a:solidFill>
                  <a:srgbClr val="205867"/>
                </a:solidFill>
                <a:latin typeface="Calibri"/>
                <a:ea typeface="Calibri"/>
                <a:cs typeface="Calibri"/>
                <a:sym typeface="Calibri"/>
              </a:rPr>
              <a:t>What is the LEA Consolidated Plan, and how can you be involved in decisions regarding the plan?  </a:t>
            </a:r>
            <a:r>
              <a:rPr b="0" i="0" lang="en-US" sz="1200" u="none" cap="none" strike="noStrike">
                <a:solidFill>
                  <a:schemeClr val="dk1"/>
                </a:solidFill>
                <a:latin typeface="Calibri"/>
                <a:ea typeface="Calibri"/>
                <a:cs typeface="Calibri"/>
                <a:sym typeface="Calibri"/>
              </a:rPr>
              <a:t>(Parents should be able to discuss the process that is in place for their involvement in decisions regarding the LEA Consolidated Plan.)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29" name="Google Shape;129;p7: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8: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Distribute the LEA Parent and Family Engagement Plan.</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Discuss:	</a:t>
            </a:r>
            <a:endParaRPr/>
          </a:p>
          <a:p>
            <a:pPr indent="-76200" lvl="0" marL="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  Key components of the plan. 	</a:t>
            </a:r>
            <a:endParaRPr b="0" i="0" sz="1200" u="none" cap="none" strike="noStrike">
              <a:solidFill>
                <a:srgbClr val="205867"/>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a:t>
            </a:r>
            <a:r>
              <a:rPr b="0" i="0" lang="en-US" sz="1200" u="sng" cap="none" strike="noStrike">
                <a:solidFill>
                  <a:srgbClr val="205867"/>
                </a:solidFill>
                <a:latin typeface="Calibri"/>
                <a:ea typeface="Calibri"/>
                <a:cs typeface="Calibri"/>
                <a:sym typeface="Calibri"/>
              </a:rPr>
              <a:t>Title I parents have the right, by law, to be involved in the development of the LEA Parental Involvement Plan</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What collaborative committee(s) develops the plan.</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The process and timeline for the committee’s work.  How parents will be reminded and informed of the committee’s work so they may give timely input.</a:t>
            </a:r>
            <a:endParaRPr/>
          </a:p>
          <a:p>
            <a:pPr indent="0" lvl="0" marL="0" marR="0" rtl="0" algn="l">
              <a:spcBef>
                <a:spcPts val="0"/>
              </a:spcBef>
              <a:spcAft>
                <a:spcPts val="0"/>
              </a:spcAft>
              <a:buNone/>
            </a:pPr>
            <a:r>
              <a:rPr b="0" i="0" lang="en-US" sz="1200" u="none" cap="none" strike="noStrike">
                <a:solidFill>
                  <a:srgbClr val="205867"/>
                </a:solidFill>
                <a:latin typeface="Calibri"/>
                <a:ea typeface="Calibri"/>
                <a:cs typeface="Calibri"/>
                <a:sym typeface="Calibri"/>
              </a:rPr>
              <a:t>-  Clearly state the process that is in place for </a:t>
            </a:r>
            <a:r>
              <a:rPr b="0" i="0" lang="en-US" sz="1200" u="sng" cap="none" strike="noStrike">
                <a:solidFill>
                  <a:srgbClr val="205867"/>
                </a:solidFill>
                <a:latin typeface="Calibri"/>
                <a:ea typeface="Calibri"/>
                <a:cs typeface="Calibri"/>
                <a:sym typeface="Calibri"/>
              </a:rPr>
              <a:t>all</a:t>
            </a:r>
            <a:r>
              <a:rPr b="0" i="0" lang="en-US" sz="1200" u="none" cap="none" strike="noStrike">
                <a:solidFill>
                  <a:srgbClr val="205867"/>
                </a:solidFill>
                <a:latin typeface="Calibri"/>
                <a:ea typeface="Calibri"/>
                <a:cs typeface="Calibri"/>
                <a:sym typeface="Calibri"/>
              </a:rPr>
              <a:t> Title I parents to have the opportunity for input on the LEA Parent and Family Engagement Plan.  Discuss any surveys, focus groups, parent representatives, etc. that are a part of that input.</a:t>
            </a:r>
            <a:endParaRPr/>
          </a:p>
          <a:p>
            <a:pPr indent="0" lvl="0" marL="0" marR="0" rtl="0" algn="l">
              <a:spcBef>
                <a:spcPts val="0"/>
              </a:spcBef>
              <a:spcAft>
                <a:spcPts val="0"/>
              </a:spcAft>
              <a:buNone/>
            </a:pPr>
            <a:r>
              <a:t/>
            </a:r>
            <a:endParaRPr b="0" i="0" sz="1200" u="none" cap="none" strike="noStrike">
              <a:solidFill>
                <a:srgbClr val="205867"/>
              </a:solidFill>
              <a:latin typeface="Calibri"/>
              <a:ea typeface="Calibri"/>
              <a:cs typeface="Calibri"/>
              <a:sym typeface="Calibri"/>
            </a:endParaRPr>
          </a:p>
          <a:p>
            <a:pPr indent="0" lvl="0" marL="0" marR="0" rtl="0" algn="l">
              <a:spcBef>
                <a:spcPts val="0"/>
              </a:spcBef>
              <a:spcAft>
                <a:spcPts val="0"/>
              </a:spcAft>
              <a:buNone/>
            </a:pPr>
            <a:r>
              <a:rPr b="0" i="0" lang="en-US" sz="1200" u="sng" cap="none" strike="noStrike">
                <a:solidFill>
                  <a:srgbClr val="205867"/>
                </a:solidFill>
                <a:latin typeface="Calibri"/>
                <a:ea typeface="Calibri"/>
                <a:cs typeface="Calibri"/>
                <a:sym typeface="Calibri"/>
              </a:rPr>
              <a:t>Important</a:t>
            </a:r>
            <a:r>
              <a:rPr b="0" i="0" lang="en-US" sz="1200" u="none" cap="none" strike="noStrike">
                <a:solidFill>
                  <a:srgbClr val="205867"/>
                </a:solidFill>
                <a:latin typeface="Calibri"/>
                <a:ea typeface="Calibri"/>
                <a:cs typeface="Calibri"/>
                <a:sym typeface="Calibri"/>
              </a:rPr>
              <a:t>:  Parents should leave the meeting being able to answer the following question:  </a:t>
            </a:r>
            <a:r>
              <a:rPr b="1" i="0" lang="en-US" sz="1200" u="none" cap="none" strike="noStrike">
                <a:solidFill>
                  <a:srgbClr val="205867"/>
                </a:solidFill>
                <a:latin typeface="Calibri"/>
                <a:ea typeface="Calibri"/>
                <a:cs typeface="Calibri"/>
                <a:sym typeface="Calibri"/>
              </a:rPr>
              <a:t>What is the LEA Parental and Family Engagement Plan, and how can you be involved in the development of the plan?  </a:t>
            </a:r>
            <a:r>
              <a:rPr b="0" i="0" lang="en-US" sz="1200" u="none" cap="none" strike="noStrike">
                <a:solidFill>
                  <a:schemeClr val="dk1"/>
                </a:solidFill>
                <a:latin typeface="Calibri"/>
                <a:ea typeface="Calibri"/>
                <a:cs typeface="Calibri"/>
                <a:sym typeface="Calibri"/>
              </a:rPr>
              <a:t>(Parents should be able to discuss the process that is in place for their involvement in the development of the LEA Parent and Family Engagement Plan.)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p:txBody>
      </p:sp>
      <p:sp>
        <p:nvSpPr>
          <p:cNvPr id="136" name="Google Shape;136;p8: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9:notes"/>
          <p:cNvSpPr txBox="1"/>
          <p:nvPr>
            <p:ph idx="1" type="body"/>
          </p:nvPr>
        </p:nvSpPr>
        <p:spPr>
          <a:xfrm>
            <a:off x="701040" y="4415790"/>
            <a:ext cx="5608320" cy="4183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110" u="none" cap="none" strike="noStrike">
                <a:solidFill>
                  <a:schemeClr val="dk1"/>
                </a:solidFill>
                <a:latin typeface="Calibri"/>
                <a:ea typeface="Calibri"/>
                <a:cs typeface="Calibri"/>
                <a:sym typeface="Calibri"/>
              </a:rPr>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endParaRPr/>
          </a:p>
          <a:p>
            <a:pPr indent="0" lvl="0" marL="0" marR="0" rtl="0" algn="l">
              <a:spcBef>
                <a:spcPts val="0"/>
              </a:spcBef>
              <a:spcAft>
                <a:spcPts val="0"/>
              </a:spcAft>
              <a:buNone/>
            </a:pPr>
            <a:r>
              <a:rPr b="0" i="0" lang="en-US" sz="1110" u="none" cap="none" strike="noStrike">
                <a:solidFill>
                  <a:schemeClr val="dk1"/>
                </a:solidFill>
                <a:latin typeface="Calibri"/>
                <a:ea typeface="Calibri"/>
                <a:cs typeface="Calibri"/>
                <a:sym typeface="Calibri"/>
              </a:rPr>
              <a:t>-  Consider having CIP committee representatives, particularly parent representatives, to share about the work of the committee during these two slides.</a:t>
            </a:r>
            <a:endParaRPr b="0" i="0" sz="111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11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110" u="none" cap="none" strike="noStrike">
                <a:solidFill>
                  <a:schemeClr val="dk1"/>
                </a:solidFill>
                <a:latin typeface="Calibri"/>
                <a:ea typeface="Calibri"/>
                <a:cs typeface="Calibri"/>
                <a:sym typeface="Calibri"/>
              </a:rPr>
              <a:t>Discuss:	</a:t>
            </a:r>
            <a:endParaRPr/>
          </a:p>
          <a:p>
            <a:pPr indent="-70485" lvl="0" marL="0" marR="0" rtl="0" algn="l">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Key components of the plan.  This is an excellent time to share the school’s academic strengths &amp; weaknesses with parents &amp; how we will need to all work together as partners to meet certain goals, both for the school and for each individual                          -  child.</a:t>
            </a:r>
            <a:endParaRPr/>
          </a:p>
          <a:p>
            <a:pPr indent="0" lvl="0" marL="0" marR="0" rtl="0" algn="l">
              <a:lnSpc>
                <a:spcPct val="100000"/>
              </a:lnSpc>
              <a:spcBef>
                <a:spcPts val="0"/>
              </a:spcBef>
              <a:spcAft>
                <a:spcPts val="0"/>
              </a:spcAft>
              <a:buClr>
                <a:srgbClr val="205867"/>
              </a:buClr>
              <a:buSzPts val="1110"/>
              <a:buFont typeface="Calibri"/>
              <a:buNone/>
            </a:pPr>
            <a:r>
              <a:rPr b="0" i="0" lang="en-US" sz="1110" u="none" cap="none" strike="noStrike">
                <a:solidFill>
                  <a:srgbClr val="205867"/>
                </a:solidFill>
                <a:latin typeface="Calibri"/>
                <a:ea typeface="Calibri"/>
                <a:cs typeface="Calibri"/>
                <a:sym typeface="Calibri"/>
              </a:rPr>
              <a:t>-  </a:t>
            </a:r>
            <a:r>
              <a:rPr b="0" i="0" lang="en-US" sz="1110" u="sng" cap="none" strike="noStrike">
                <a:solidFill>
                  <a:srgbClr val="205867"/>
                </a:solidFill>
                <a:latin typeface="Calibri"/>
                <a:ea typeface="Calibri"/>
                <a:cs typeface="Calibri"/>
                <a:sym typeface="Calibri"/>
              </a:rPr>
              <a:t>Title I parents have the right, by law, to be involved in the development of the CIP.</a:t>
            </a:r>
            <a:endParaRPr b="0" i="0" sz="1110" u="none" cap="none" strike="noStrike">
              <a:solidFill>
                <a:schemeClr val="dk1"/>
              </a:solidFill>
              <a:latin typeface="Calibri"/>
              <a:ea typeface="Calibri"/>
              <a:cs typeface="Calibri"/>
              <a:sym typeface="Calibri"/>
            </a:endParaRPr>
          </a:p>
          <a:p>
            <a:pPr indent="-70485" lvl="0" marL="0" marR="0" rtl="0" algn="l">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The process and timeline for the CIP committee’s work and how parents can give input.</a:t>
            </a:r>
            <a:endParaRPr/>
          </a:p>
          <a:p>
            <a:pPr indent="-70485" lvl="0" marL="0" marR="0" rtl="0" algn="l">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Introduce parent representatives of the committee.</a:t>
            </a:r>
            <a:endParaRPr/>
          </a:p>
          <a:p>
            <a:pPr indent="-70485" lvl="0" marL="0" marR="0" rtl="0" algn="l">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Clearly state the process that is in place for </a:t>
            </a:r>
            <a:r>
              <a:rPr b="0" i="0" lang="en-US" sz="1110" u="sng" cap="none" strike="noStrike">
                <a:solidFill>
                  <a:schemeClr val="dk1"/>
                </a:solidFill>
                <a:latin typeface="Calibri"/>
                <a:ea typeface="Calibri"/>
                <a:cs typeface="Calibri"/>
                <a:sym typeface="Calibri"/>
              </a:rPr>
              <a:t>all</a:t>
            </a:r>
            <a:r>
              <a:rPr b="0" i="0" lang="en-US" sz="1110" u="none" cap="none" strike="noStrike">
                <a:solidFill>
                  <a:schemeClr val="dk1"/>
                </a:solidFill>
                <a:latin typeface="Calibri"/>
                <a:ea typeface="Calibri"/>
                <a:cs typeface="Calibri"/>
                <a:sym typeface="Calibri"/>
              </a:rPr>
              <a:t> Title I parents to have the opportunity  for input on the CIP.</a:t>
            </a:r>
            <a:endParaRPr/>
          </a:p>
          <a:p>
            <a:pPr indent="-70485" lvl="0" marL="0" marR="0" rtl="0" algn="l">
              <a:spcBef>
                <a:spcPts val="0"/>
              </a:spcBef>
              <a:spcAft>
                <a:spcPts val="0"/>
              </a:spcAft>
              <a:buClr>
                <a:schemeClr val="dk1"/>
              </a:buClr>
              <a:buSzPts val="1110"/>
              <a:buFont typeface="Calibri"/>
              <a:buChar char="-"/>
            </a:pPr>
            <a:r>
              <a:rPr b="0" i="0" lang="en-US" sz="1110" u="none" cap="none" strike="noStrike">
                <a:solidFill>
                  <a:schemeClr val="dk1"/>
                </a:solidFill>
                <a:latin typeface="Calibri"/>
                <a:ea typeface="Calibri"/>
                <a:cs typeface="Calibri"/>
                <a:sym typeface="Calibri"/>
              </a:rPr>
              <a:t>  Where parents can find a complete copy of the CIP at any time during the year.</a:t>
            </a:r>
            <a:endParaRPr/>
          </a:p>
          <a:p>
            <a:pPr indent="0" lvl="0" marL="0" marR="0" rtl="0" algn="l">
              <a:spcBef>
                <a:spcPts val="0"/>
              </a:spcBef>
              <a:spcAft>
                <a:spcPts val="0"/>
              </a:spcAft>
              <a:buClr>
                <a:schemeClr val="dk1"/>
              </a:buClr>
              <a:buSzPts val="1110"/>
              <a:buFont typeface="Calibri"/>
              <a:buNone/>
            </a:pPr>
            <a:r>
              <a:t/>
            </a:r>
            <a:endParaRPr b="0" i="0" sz="111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10"/>
              <a:buFont typeface="Calibri"/>
              <a:buNone/>
            </a:pPr>
            <a:r>
              <a:rPr b="0" i="0" lang="en-US" sz="1110" u="sng" cap="none" strike="noStrike">
                <a:solidFill>
                  <a:schemeClr val="dk1"/>
                </a:solidFill>
                <a:latin typeface="Calibri"/>
                <a:ea typeface="Calibri"/>
                <a:cs typeface="Calibri"/>
                <a:sym typeface="Calibri"/>
              </a:rPr>
              <a:t>Important</a:t>
            </a:r>
            <a:r>
              <a:rPr b="0" i="0" lang="en-US" sz="1110" u="none" cap="none" strike="noStrike">
                <a:solidFill>
                  <a:schemeClr val="dk1"/>
                </a:solidFill>
                <a:latin typeface="Calibri"/>
                <a:ea typeface="Calibri"/>
                <a:cs typeface="Calibri"/>
                <a:sym typeface="Calibri"/>
              </a:rPr>
              <a:t>:  Parents should leave the meeting being able to answer the following question:  </a:t>
            </a:r>
            <a:r>
              <a:rPr b="1" i="0" lang="en-US" sz="1110" u="none" cap="none" strike="noStrike">
                <a:solidFill>
                  <a:schemeClr val="dk1"/>
                </a:solidFill>
                <a:latin typeface="Calibri"/>
                <a:ea typeface="Calibri"/>
                <a:cs typeface="Calibri"/>
                <a:sym typeface="Calibri"/>
              </a:rPr>
              <a:t>What is the CIP, and how can you be involved in its development?  </a:t>
            </a:r>
            <a:r>
              <a:rPr b="0" i="0" lang="en-US" sz="1110" u="none" cap="none" strike="noStrike">
                <a:solidFill>
                  <a:schemeClr val="dk1"/>
                </a:solidFill>
                <a:latin typeface="Calibri"/>
                <a:ea typeface="Calibri"/>
                <a:cs typeface="Calibri"/>
                <a:sym typeface="Calibri"/>
              </a:rPr>
              <a:t>(Parents should be able to discuss the process that is in place for their involvement in the development of the CIP.)</a:t>
            </a:r>
            <a:endParaRPr b="1" i="0" sz="1110" u="sng" cap="none" strike="noStrike">
              <a:solidFill>
                <a:schemeClr val="dk1"/>
              </a:solidFill>
              <a:latin typeface="Calibri"/>
              <a:ea typeface="Calibri"/>
              <a:cs typeface="Calibri"/>
              <a:sym typeface="Calibri"/>
            </a:endParaRPr>
          </a:p>
        </p:txBody>
      </p:sp>
      <p:sp>
        <p:nvSpPr>
          <p:cNvPr id="143" name="Google Shape;143;p9:notes"/>
          <p:cNvSpPr txBox="1"/>
          <p:nvPr>
            <p:ph idx="12" type="sldNum"/>
          </p:nvPr>
        </p:nvSpPr>
        <p:spPr>
          <a:xfrm>
            <a:off x="3970938" y="8829967"/>
            <a:ext cx="303784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4648200"/>
            <a:ext cx="7772400" cy="85725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3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17" name="Google Shape;17;p2"/>
          <p:cNvSpPr txBox="1"/>
          <p:nvPr>
            <p:ph idx="1" type="subTitle"/>
          </p:nvPr>
        </p:nvSpPr>
        <p:spPr>
          <a:xfrm>
            <a:off x="1371600" y="5595938"/>
            <a:ext cx="6400800" cy="609600"/>
          </a:xfrm>
          <a:prstGeom prst="rect">
            <a:avLst/>
          </a:prstGeom>
          <a:noFill/>
          <a:ln>
            <a:noFill/>
          </a:ln>
        </p:spPr>
        <p:txBody>
          <a:bodyPr anchorCtr="0" anchor="t" bIns="45700" lIns="91425" spcFirstLastPara="1" rIns="91425" wrap="square" tIns="45700"/>
          <a:lstStyle>
            <a:lvl1pPr lvl="0" marR="0" rtl="0" algn="ctr">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lvl="2"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lvl="3"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lvl="4"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lvl="5"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lvl="6"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lvl="7"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lvl="8"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8" name="Google Shape;18;p2"/>
          <p:cNvSpPr txBox="1"/>
          <p:nvPr>
            <p:ph idx="10" type="dt"/>
          </p:nvPr>
        </p:nvSpPr>
        <p:spPr>
          <a:xfrm>
            <a:off x="457200" y="6305550"/>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9" name="Google Shape;19;p2"/>
          <p:cNvSpPr txBox="1"/>
          <p:nvPr>
            <p:ph idx="11" type="ftr"/>
          </p:nvPr>
        </p:nvSpPr>
        <p:spPr>
          <a:xfrm>
            <a:off x="3124200" y="6305550"/>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Google Shape;20;p2"/>
          <p:cNvSpPr txBox="1"/>
          <p:nvPr>
            <p:ph idx="12" type="sldNum"/>
          </p:nvPr>
        </p:nvSpPr>
        <p:spPr>
          <a:xfrm>
            <a:off x="6553200" y="6305550"/>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75" name="Google Shape;75;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6" name="Google Shape;76;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7" name="Google Shape;77;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81" name="Google Shape;81;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2" name="Google Shape;82;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3" name="Google Shape;83;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24" name="Google Shape;24;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6" name="Google Shape;26;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30" name="Google Shape;30;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1" name="Google Shape;31;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2" name="Google Shape;32;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8" name="Google Shape;38;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9" name="Google Shape;39;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46" name="Google Shape;46;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7" name="Google Shape;47;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8" name="Google Shape;48;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51" name="Google Shape;51;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2" name="Google Shape;52;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3" name="Google Shape;53;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6" name="Google Shape;56;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7" name="Google Shape;57;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62" name="Google Shape;62;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3" name="Google Shape;63;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4" name="Google Shape;64;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69" name="Google Shape;69;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0" name="Google Shape;70;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1" name="Google Shape;71;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lt1"/>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85800" y="4724400"/>
            <a:ext cx="7772400" cy="85725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3200" u="none" cap="none" strike="noStrike">
                <a:solidFill>
                  <a:schemeClr val="dk1"/>
                </a:solidFill>
                <a:latin typeface="Arial"/>
                <a:ea typeface="Arial"/>
                <a:cs typeface="Arial"/>
                <a:sym typeface="Arial"/>
              </a:rPr>
              <a:t>Welcome to the </a:t>
            </a:r>
            <a:br>
              <a:rPr b="0" i="0" lang="en-US" sz="3200" u="none" cap="none" strike="noStrike">
                <a:solidFill>
                  <a:schemeClr val="dk1"/>
                </a:solidFill>
                <a:latin typeface="Arial"/>
                <a:ea typeface="Arial"/>
                <a:cs typeface="Arial"/>
                <a:sym typeface="Arial"/>
              </a:rPr>
            </a:br>
            <a:r>
              <a:rPr b="0" i="0" lang="en-US" sz="3200" u="none" cap="none" strike="noStrike">
                <a:solidFill>
                  <a:schemeClr val="dk1"/>
                </a:solidFill>
                <a:latin typeface="Arial"/>
                <a:ea typeface="Arial"/>
                <a:cs typeface="Arial"/>
                <a:sym typeface="Arial"/>
              </a:rPr>
              <a:t>Annual Meeting of Title I Parents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What’s included in the school’s Parent and Family Engagement Plan</a:t>
            </a:r>
            <a:endParaRPr/>
          </a:p>
        </p:txBody>
      </p:sp>
      <p:sp>
        <p:nvSpPr>
          <p:cNvPr id="153" name="Google Shape;153;p22"/>
          <p:cNvSpPr txBox="1"/>
          <p:nvPr>
            <p:ph idx="1" type="body"/>
          </p:nvPr>
        </p:nvSpPr>
        <p:spPr>
          <a:xfrm>
            <a:off x="457200" y="2133600"/>
            <a:ext cx="8001000" cy="39624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This plan addresses how the school will implement the parent and family engagement requirements of Every Child Succeeds Act of 2015. </a:t>
            </a:r>
            <a:endParaRPr/>
          </a:p>
          <a:p>
            <a:pPr indent="-342900" lvl="0" marL="342900" marR="0" rtl="0" algn="l">
              <a:spcBef>
                <a:spcPts val="440"/>
              </a:spcBef>
              <a:spcAft>
                <a:spcPts val="0"/>
              </a:spcAft>
              <a:buClr>
                <a:schemeClr val="dk1"/>
              </a:buClr>
              <a:buSzPts val="2200"/>
              <a:buFont typeface="Arial"/>
              <a:buChar char="•"/>
            </a:pPr>
            <a:r>
              <a:rPr b="0" i="1" lang="en-US" sz="2200" u="none" cap="none" strike="noStrike">
                <a:solidFill>
                  <a:schemeClr val="dk1"/>
                </a:solidFill>
                <a:latin typeface="Arial"/>
                <a:ea typeface="Arial"/>
                <a:cs typeface="Arial"/>
                <a:sym typeface="Arial"/>
              </a:rPr>
              <a:t>  </a:t>
            </a:r>
            <a:r>
              <a:rPr b="0" i="0" lang="en-US" sz="2200" u="none" cap="none" strike="noStrike">
                <a:solidFill>
                  <a:schemeClr val="dk1"/>
                </a:solidFill>
                <a:latin typeface="Arial"/>
                <a:ea typeface="Arial"/>
                <a:cs typeface="Arial"/>
                <a:sym typeface="Arial"/>
              </a:rPr>
              <a:t>Components include…</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parents can be involved in decision-making and activities </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parental and family engagement funds are being used</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information and training will be provided to parents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the school will build capacity in parents and staff for strong parental and family engagement through “evidence based” strategies</a:t>
            </a:r>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You, as Title I parents, have the right to be involved in the development of your school’s Parent and Family Engagement  Plan.</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381000" y="457200"/>
            <a:ext cx="5943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What is the School-Parent Compact?</a:t>
            </a:r>
            <a:endParaRPr/>
          </a:p>
        </p:txBody>
      </p:sp>
      <p:sp>
        <p:nvSpPr>
          <p:cNvPr id="160" name="Google Shape;160;p23"/>
          <p:cNvSpPr txBox="1"/>
          <p:nvPr>
            <p:ph idx="1" type="body"/>
          </p:nvPr>
        </p:nvSpPr>
        <p:spPr>
          <a:xfrm>
            <a:off x="457200" y="2133601"/>
            <a:ext cx="8001000" cy="39624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The compact is a commitment from the </a:t>
            </a:r>
            <a:r>
              <a:rPr b="1" i="0" lang="en-US" sz="2200" u="none" cap="none" strike="noStrike">
                <a:solidFill>
                  <a:schemeClr val="dk1"/>
                </a:solidFill>
                <a:latin typeface="Arial"/>
                <a:ea typeface="Arial"/>
                <a:cs typeface="Arial"/>
                <a:sym typeface="Arial"/>
              </a:rPr>
              <a:t>schoo</a:t>
            </a:r>
            <a:r>
              <a:rPr b="0" i="0" lang="en-US" sz="2200" u="none" cap="none" strike="noStrike">
                <a:solidFill>
                  <a:schemeClr val="dk1"/>
                </a:solidFill>
                <a:latin typeface="Arial"/>
                <a:ea typeface="Arial"/>
                <a:cs typeface="Arial"/>
                <a:sym typeface="Arial"/>
              </a:rPr>
              <a:t>l, the </a:t>
            </a:r>
            <a:r>
              <a:rPr b="1" i="0" lang="en-US" sz="2200" u="none" cap="none" strike="noStrike">
                <a:solidFill>
                  <a:schemeClr val="dk1"/>
                </a:solidFill>
                <a:latin typeface="Arial"/>
                <a:ea typeface="Arial"/>
                <a:cs typeface="Arial"/>
                <a:sym typeface="Arial"/>
              </a:rPr>
              <a:t>parent</a:t>
            </a:r>
            <a:r>
              <a:rPr b="0" i="0" lang="en-US" sz="2200" u="none" cap="none" strike="noStrike">
                <a:solidFill>
                  <a:schemeClr val="dk1"/>
                </a:solidFill>
                <a:latin typeface="Arial"/>
                <a:ea typeface="Arial"/>
                <a:cs typeface="Arial"/>
                <a:sym typeface="Arial"/>
              </a:rPr>
              <a:t>, and the </a:t>
            </a:r>
            <a:r>
              <a:rPr b="1" i="0" lang="en-US" sz="2200" u="none" cap="none" strike="noStrike">
                <a:solidFill>
                  <a:schemeClr val="dk1"/>
                </a:solidFill>
                <a:latin typeface="Arial"/>
                <a:ea typeface="Arial"/>
                <a:cs typeface="Arial"/>
                <a:sym typeface="Arial"/>
              </a:rPr>
              <a:t>student</a:t>
            </a:r>
            <a:r>
              <a:rPr b="0" i="0" lang="en-US" sz="2200" u="none" cap="none" strike="noStrike">
                <a:solidFill>
                  <a:schemeClr val="dk1"/>
                </a:solidFill>
                <a:latin typeface="Arial"/>
                <a:ea typeface="Arial"/>
                <a:cs typeface="Arial"/>
                <a:sym typeface="Arial"/>
              </a:rPr>
              <a:t> to share in the responsibility for improved academic achievement.</a:t>
            </a:r>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You, as Title I Parents, have the right to be involved in the development of the School-Parent Compact.</a:t>
            </a:r>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School section </a:t>
            </a:r>
            <a:r>
              <a:rPr b="1" i="0" lang="en-US" sz="2200" u="sng" cap="none" strike="noStrike">
                <a:solidFill>
                  <a:schemeClr val="dk1"/>
                </a:solidFill>
                <a:latin typeface="Arial"/>
                <a:ea typeface="Arial"/>
                <a:cs typeface="Arial"/>
                <a:sym typeface="Arial"/>
              </a:rPr>
              <a:t>MUST</a:t>
            </a:r>
            <a:r>
              <a:rPr b="0" i="0" lang="en-US" sz="2200" u="none" cap="none" strike="noStrike">
                <a:solidFill>
                  <a:schemeClr val="dk1"/>
                </a:solidFill>
                <a:latin typeface="Arial"/>
                <a:ea typeface="Arial"/>
                <a:cs typeface="Arial"/>
                <a:sym typeface="Arial"/>
              </a:rPr>
              <a:t> include the following 6 components</a:t>
            </a:r>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Distribution of the Compact.</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4"/>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How do I request the qualifications of my child’s teachers?</a:t>
            </a:r>
            <a:endParaRPr/>
          </a:p>
        </p:txBody>
      </p:sp>
      <p:sp>
        <p:nvSpPr>
          <p:cNvPr id="167" name="Google Shape;167;p24"/>
          <p:cNvSpPr txBox="1"/>
          <p:nvPr>
            <p:ph idx="1" type="body"/>
          </p:nvPr>
        </p:nvSpPr>
        <p:spPr>
          <a:xfrm>
            <a:off x="457200" y="2667000"/>
            <a:ext cx="8001000" cy="2895599"/>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You, as Title I Parents, have the right to request the qualifications of your child’s teachers</a:t>
            </a:r>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How you are notified of this right and the process for making such request.</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5"/>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How is the evaluation of the </a:t>
            </a:r>
            <a:br>
              <a:rPr b="0" i="0" lang="en-US" sz="2800" u="none" cap="none" strike="noStrike">
                <a:solidFill>
                  <a:schemeClr val="lt1"/>
                </a:solidFill>
                <a:latin typeface="Arial"/>
                <a:ea typeface="Arial"/>
                <a:cs typeface="Arial"/>
                <a:sym typeface="Arial"/>
              </a:rPr>
            </a:br>
            <a:r>
              <a:rPr b="0" i="0" lang="en-US" sz="2800" u="none" cap="none" strike="noStrike">
                <a:solidFill>
                  <a:schemeClr val="lt1"/>
                </a:solidFill>
                <a:latin typeface="Arial"/>
                <a:ea typeface="Arial"/>
                <a:cs typeface="Arial"/>
                <a:sym typeface="Arial"/>
              </a:rPr>
              <a:t>LEA Parent and Family Engagement Policy Conducted?</a:t>
            </a:r>
            <a:endParaRPr/>
          </a:p>
        </p:txBody>
      </p:sp>
      <p:sp>
        <p:nvSpPr>
          <p:cNvPr id="174" name="Google Shape;174;p25"/>
          <p:cNvSpPr txBox="1"/>
          <p:nvPr>
            <p:ph idx="1" type="body"/>
          </p:nvPr>
        </p:nvSpPr>
        <p:spPr>
          <a:xfrm>
            <a:off x="1143000" y="1981200"/>
            <a:ext cx="7162800" cy="47244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Evaluation Requirements</a:t>
            </a:r>
            <a:endParaRPr/>
          </a:p>
          <a:p>
            <a:pPr indent="-342900" lvl="0" marL="34290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LEAs and schools must actively outreach to all parents and families reaching beyond barriers of culture, language, disabilities, and poverty.</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Conduct annually</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Conduct with Title I parents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Analyze Content and Effectiveness of the current plan</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Identify Barriers to parental and family engagement</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Data/Input may include…</a:t>
            </a:r>
            <a:endParaRPr/>
          </a:p>
          <a:p>
            <a:pPr indent="-228600" lvl="2" marL="1143000" marR="0" rtl="0" algn="l">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Parent Survey (Required)</a:t>
            </a:r>
            <a:endParaRPr/>
          </a:p>
          <a:p>
            <a:pPr indent="-228600" lvl="2" marL="1143000" marR="0" rtl="0" algn="l">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Focus Groups</a:t>
            </a:r>
            <a:endParaRPr/>
          </a:p>
          <a:p>
            <a:pPr indent="-228600" lvl="2" marL="1143000" marR="0" rtl="0" algn="l">
              <a:spcBef>
                <a:spcPts val="32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Parent Advisory Committees</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Process and Timeline	</a:t>
            </a:r>
            <a:endParaRPr b="0" i="0" sz="500" u="none" cap="none" strike="noStrike">
              <a:solidFill>
                <a:schemeClr val="dk1"/>
              </a:solidFill>
              <a:latin typeface="Arial"/>
              <a:ea typeface="Arial"/>
              <a:cs typeface="Arial"/>
              <a:sym typeface="Arial"/>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How the evaluation informs next year’s plan</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6"/>
          <p:cNvSpPr txBox="1"/>
          <p:nvPr>
            <p:ph type="title"/>
          </p:nvPr>
        </p:nvSpPr>
        <p:spPr>
          <a:xfrm>
            <a:off x="381000" y="457200"/>
            <a:ext cx="5791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chemeClr val="lt1"/>
                </a:solidFill>
                <a:latin typeface="Arial"/>
                <a:ea typeface="Arial"/>
                <a:cs typeface="Arial"/>
                <a:sym typeface="Arial"/>
              </a:rPr>
              <a:t>Who are the parent leaders at my school?</a:t>
            </a:r>
            <a:endParaRPr/>
          </a:p>
        </p:txBody>
      </p:sp>
      <p:sp>
        <p:nvSpPr>
          <p:cNvPr id="181" name="Google Shape;181;p26"/>
          <p:cNvSpPr txBox="1"/>
          <p:nvPr>
            <p:ph idx="1" type="body"/>
          </p:nvPr>
        </p:nvSpPr>
        <p:spPr>
          <a:xfrm>
            <a:off x="457200" y="2362200"/>
            <a:ext cx="8229600" cy="31242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r>
              <a:rPr b="1" i="0" lang="en-US" sz="2000" u="none" cap="none" strike="noStrike">
                <a:solidFill>
                  <a:schemeClr val="dk1"/>
                </a:solidFill>
                <a:latin typeface="Arial"/>
                <a:ea typeface="Arial"/>
                <a:cs typeface="Arial"/>
                <a:sym typeface="Arial"/>
              </a:rPr>
              <a:t>Name		          Phone		     e-mail address</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Contact 1</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Contact 2</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Contact 3</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Contact 4</a:t>
            </a:r>
            <a:endParaRPr/>
          </a:p>
          <a:p>
            <a:pPr indent="-342900" lvl="0" marL="342900" marR="0" rtl="0" algn="l">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7"/>
          <p:cNvSpPr txBox="1"/>
          <p:nvPr>
            <p:ph idx="1" type="body"/>
          </p:nvPr>
        </p:nvSpPr>
        <p:spPr>
          <a:xfrm>
            <a:off x="457200" y="2667000"/>
            <a:ext cx="8229600" cy="19050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ctr">
              <a:spcBef>
                <a:spcPts val="960"/>
              </a:spcBef>
              <a:spcAft>
                <a:spcPts val="0"/>
              </a:spcAft>
              <a:buClr>
                <a:schemeClr val="dk1"/>
              </a:buClr>
              <a:buSzPts val="4800"/>
              <a:buFont typeface="Arial"/>
              <a:buNone/>
            </a:pPr>
            <a:r>
              <a:rPr b="1" i="0" lang="en-US" sz="4800" u="none" cap="none" strike="noStrike">
                <a:solidFill>
                  <a:schemeClr val="dk1"/>
                </a:solidFill>
                <a:latin typeface="Arial"/>
                <a:ea typeface="Arial"/>
                <a:cs typeface="Arial"/>
                <a:sym typeface="Arial"/>
              </a:rPr>
              <a:t>Questions?</a:t>
            </a:r>
            <a:endParaRPr/>
          </a:p>
        </p:txBody>
      </p:sp>
      <p:sp>
        <p:nvSpPr>
          <p:cNvPr id="188" name="Google Shape;188;p27"/>
          <p:cNvSpPr txBox="1"/>
          <p:nvPr>
            <p:ph type="title"/>
          </p:nvPr>
        </p:nvSpPr>
        <p:spPr>
          <a:xfrm>
            <a:off x="457200" y="274638"/>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600" u="none" cap="none" strike="noStrike">
                <a:solidFill>
                  <a:schemeClr val="lt1"/>
                </a:solidFill>
                <a:latin typeface="Arial"/>
                <a:ea typeface="Arial"/>
                <a:cs typeface="Arial"/>
                <a:sym typeface="Arial"/>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title"/>
          </p:nvPr>
        </p:nvSpPr>
        <p:spPr>
          <a:xfrm>
            <a:off x="609600" y="609600"/>
            <a:ext cx="43434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600" u="none" cap="none" strike="noStrike">
                <a:solidFill>
                  <a:schemeClr val="lt1"/>
                </a:solidFill>
                <a:latin typeface="Arial"/>
                <a:ea typeface="Arial"/>
                <a:cs typeface="Arial"/>
                <a:sym typeface="Arial"/>
              </a:rPr>
              <a:t>Why are we here?</a:t>
            </a:r>
            <a:endParaRPr/>
          </a:p>
        </p:txBody>
      </p:sp>
      <p:sp>
        <p:nvSpPr>
          <p:cNvPr id="96" name="Google Shape;96;p14"/>
          <p:cNvSpPr txBox="1"/>
          <p:nvPr>
            <p:ph idx="1" type="body"/>
          </p:nvPr>
        </p:nvSpPr>
        <p:spPr>
          <a:xfrm>
            <a:off x="609600" y="2209800"/>
            <a:ext cx="7924800" cy="31242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The </a:t>
            </a:r>
            <a:r>
              <a:rPr b="0" i="1" lang="en-US" sz="2400" u="none" cap="none" strike="noStrike">
                <a:solidFill>
                  <a:schemeClr val="dk1"/>
                </a:solidFill>
                <a:latin typeface="Arial"/>
                <a:ea typeface="Arial"/>
                <a:cs typeface="Arial"/>
                <a:sym typeface="Arial"/>
              </a:rPr>
              <a:t>Every Student Succeeds ACT of 2015 </a:t>
            </a:r>
            <a:r>
              <a:rPr b="0" i="0" lang="en-US" sz="2400" u="none" cap="none" strike="noStrike">
                <a:solidFill>
                  <a:schemeClr val="dk1"/>
                </a:solidFill>
                <a:latin typeface="Arial"/>
                <a:ea typeface="Arial"/>
                <a:cs typeface="Arial"/>
                <a:sym typeface="Arial"/>
              </a:rPr>
              <a:t>requires that each Title I School hold an Annual Meeting of Title I parents for the purpose of…</a:t>
            </a:r>
            <a:endParaRPr/>
          </a:p>
          <a:p>
            <a:pPr indent="-342900" lvl="0" marL="342900" marR="0" rtl="0" algn="l">
              <a:spcBef>
                <a:spcPts val="24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285750" lvl="1" marL="74295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Informing you of your school’s participation in Title I</a:t>
            </a:r>
            <a:endParaRPr/>
          </a:p>
          <a:p>
            <a:pPr indent="-285750" lvl="1" marL="74295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Explaining the requirements of Title I</a:t>
            </a:r>
            <a:endParaRPr/>
          </a:p>
          <a:p>
            <a:pPr indent="-285750" lvl="1" marL="74295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Explaining your rights as parents to be involved</a:t>
            </a:r>
            <a:endParaRPr/>
          </a:p>
          <a:p>
            <a:pPr indent="-285750" lvl="1" marL="74295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381000" y="609600"/>
            <a:ext cx="55626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400" u="none" cap="none" strike="noStrike">
                <a:solidFill>
                  <a:schemeClr val="lt1"/>
                </a:solidFill>
                <a:latin typeface="Arial"/>
                <a:ea typeface="Arial"/>
                <a:cs typeface="Arial"/>
                <a:sym typeface="Arial"/>
              </a:rPr>
              <a:t>What you will learn…</a:t>
            </a:r>
            <a:endParaRPr/>
          </a:p>
        </p:txBody>
      </p:sp>
      <p:sp>
        <p:nvSpPr>
          <p:cNvPr id="103" name="Google Shape;103;p15"/>
          <p:cNvSpPr txBox="1"/>
          <p:nvPr>
            <p:ph idx="1" type="body"/>
          </p:nvPr>
        </p:nvSpPr>
        <p:spPr>
          <a:xfrm>
            <a:off x="413657" y="1676400"/>
            <a:ext cx="8001000" cy="36576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does it mean to be a Title I school?</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is the1% Set-Aside for parent and family engagement?</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is the LEA Title I Consolidated Plan?</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is the LEA Parental and Family Engagement  Policy?</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is a CIP?</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What is the School-Parent Compact?</a:t>
            </a:r>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How do I request the qualifications of my child’s teacher(s)?</a:t>
            </a:r>
            <a:endParaRPr/>
          </a:p>
          <a:p>
            <a:pPr indent="-1905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6"/>
          <p:cNvSpPr/>
          <p:nvPr/>
        </p:nvSpPr>
        <p:spPr>
          <a:xfrm>
            <a:off x="838200" y="4343400"/>
            <a:ext cx="7086600" cy="1143000"/>
          </a:xfrm>
          <a:prstGeom prst="roundRect">
            <a:avLst>
              <a:gd fmla="val 16667" name="adj"/>
            </a:avLst>
          </a:prstGeom>
          <a:solidFill>
            <a:srgbClr val="F9FB9B">
              <a:alpha val="32549"/>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0" name="Google Shape;110;p16"/>
          <p:cNvSpPr txBox="1"/>
          <p:nvPr>
            <p:ph type="title"/>
          </p:nvPr>
        </p:nvSpPr>
        <p:spPr>
          <a:xfrm>
            <a:off x="381000" y="609600"/>
            <a:ext cx="56388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400" u="none" cap="none" strike="noStrike">
                <a:solidFill>
                  <a:schemeClr val="lt1"/>
                </a:solidFill>
                <a:latin typeface="Arial"/>
                <a:ea typeface="Arial"/>
                <a:cs typeface="Arial"/>
                <a:sym typeface="Arial"/>
              </a:rPr>
              <a:t>What you will learn…</a:t>
            </a:r>
            <a:br>
              <a:rPr b="0" i="0" lang="en-US" sz="3400" u="none" cap="none" strike="noStrike">
                <a:solidFill>
                  <a:schemeClr val="lt1"/>
                </a:solidFill>
                <a:latin typeface="Arial"/>
                <a:ea typeface="Arial"/>
                <a:cs typeface="Arial"/>
                <a:sym typeface="Arial"/>
              </a:rPr>
            </a:br>
            <a:r>
              <a:rPr b="0" i="1" lang="en-US" sz="2400" u="none" cap="none" strike="noStrike">
                <a:solidFill>
                  <a:schemeClr val="lt1"/>
                </a:solidFill>
                <a:latin typeface="Arial"/>
                <a:ea typeface="Arial"/>
                <a:cs typeface="Arial"/>
                <a:sym typeface="Arial"/>
              </a:rPr>
              <a:t>(Continued)</a:t>
            </a:r>
            <a:endParaRPr/>
          </a:p>
        </p:txBody>
      </p:sp>
      <p:sp>
        <p:nvSpPr>
          <p:cNvPr id="111" name="Google Shape;111;p16"/>
          <p:cNvSpPr txBox="1"/>
          <p:nvPr>
            <p:ph idx="1" type="body"/>
          </p:nvPr>
        </p:nvSpPr>
        <p:spPr>
          <a:xfrm>
            <a:off x="609600" y="2057400"/>
            <a:ext cx="7924800" cy="4038601"/>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80"/>
              </a:spcBef>
              <a:spcAft>
                <a:spcPts val="0"/>
              </a:spcAft>
              <a:buClr>
                <a:schemeClr val="dk1"/>
              </a:buClr>
              <a:buSzPts val="400"/>
              <a:buFont typeface="Arial"/>
              <a:buNone/>
            </a:pPr>
            <a:r>
              <a:t/>
            </a:r>
            <a:endParaRPr b="0" i="0" sz="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How is the Annual Evaluation of the Parent and Family Engagement policy conducted?</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Evaluations need to target 3 key components</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1. Barriers</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2. Ability to assist learning</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3. Successful interactions</a:t>
            </a:r>
            <a:endParaRPr/>
          </a:p>
          <a:p>
            <a:pPr indent="-342900" lvl="0" marL="342900" marR="0" rtl="0" algn="l">
              <a:spcBef>
                <a:spcPts val="80"/>
              </a:spcBef>
              <a:spcAft>
                <a:spcPts val="0"/>
              </a:spcAft>
              <a:buClr>
                <a:schemeClr val="dk1"/>
              </a:buClr>
              <a:buSzPts val="400"/>
              <a:buFont typeface="Arial"/>
              <a:buNone/>
            </a:pPr>
            <a:r>
              <a:t/>
            </a:r>
            <a:endParaRPr b="0" i="0" sz="400" u="none" cap="none" strike="noStrike">
              <a:solidFill>
                <a:schemeClr val="dk1"/>
              </a:solidFill>
              <a:latin typeface="Arial"/>
              <a:ea typeface="Arial"/>
              <a:cs typeface="Arial"/>
              <a:sym typeface="Arial"/>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How can I be involved in all of these things </a:t>
            </a:r>
            <a:endParaRPr/>
          </a:p>
          <a:p>
            <a:pPr indent="-342900" lvl="0" marL="342900" marR="0" rtl="0" algn="l">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I’m learning about?</a:t>
            </a:r>
            <a:endParaRPr/>
          </a:p>
          <a:p>
            <a:pPr indent="-342900" lvl="0" marL="342900" marR="0" rtl="0" algn="l">
              <a:spcBef>
                <a:spcPts val="48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381000" y="4572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chemeClr val="lt1"/>
                </a:solidFill>
                <a:latin typeface="Arial"/>
                <a:ea typeface="Arial"/>
                <a:cs typeface="Arial"/>
                <a:sym typeface="Arial"/>
              </a:rPr>
              <a:t>What does it mean to be a Title I School?</a:t>
            </a:r>
            <a:endParaRPr/>
          </a:p>
        </p:txBody>
      </p:sp>
      <p:sp>
        <p:nvSpPr>
          <p:cNvPr id="118" name="Google Shape;118;p17"/>
          <p:cNvSpPr txBox="1"/>
          <p:nvPr>
            <p:ph idx="1" type="body"/>
          </p:nvPr>
        </p:nvSpPr>
        <p:spPr>
          <a:xfrm>
            <a:off x="457200" y="1981200"/>
            <a:ext cx="76200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Being a Title I school means receiving federal funding (Title I dollars) to </a:t>
            </a:r>
            <a:r>
              <a:rPr b="0" i="0" lang="en-US" sz="2200" u="sng" cap="none" strike="noStrike">
                <a:solidFill>
                  <a:schemeClr val="dk1"/>
                </a:solidFill>
                <a:latin typeface="Arial"/>
                <a:ea typeface="Arial"/>
                <a:cs typeface="Arial"/>
                <a:sym typeface="Arial"/>
              </a:rPr>
              <a:t>supplement</a:t>
            </a:r>
            <a:r>
              <a:rPr b="0" i="0" lang="en-US" sz="2200" u="none" cap="none" strike="noStrike">
                <a:solidFill>
                  <a:schemeClr val="dk1"/>
                </a:solidFill>
                <a:latin typeface="Arial"/>
                <a:ea typeface="Arial"/>
                <a:cs typeface="Arial"/>
                <a:sym typeface="Arial"/>
              </a:rPr>
              <a:t> the school’s existing programs.  These dollars are used for…</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Identifying students experiencing academic difficulties and providing timely assistance to help these student’s meet the State’s challenging content standards.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Purchasing supplemental staff/programs/materials/supplies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Conducting parent and family engagement meetings/trainings/activities</a:t>
            </a:r>
            <a:endParaRPr/>
          </a:p>
          <a:p>
            <a:pPr indent="0" lvl="1" marL="45720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20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Being a Title I school also means parent and family involvement and knowing their rights under ESSA.  </a:t>
            </a:r>
            <a:endParaRPr/>
          </a:p>
          <a:p>
            <a:pPr indent="-2032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381000" y="5334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chemeClr val="lt1"/>
                </a:solidFill>
                <a:latin typeface="Arial"/>
                <a:ea typeface="Arial"/>
                <a:cs typeface="Arial"/>
                <a:sym typeface="Arial"/>
              </a:rPr>
              <a:t>What is the 1% set-aside and how are parents involved?</a:t>
            </a:r>
            <a:endParaRPr/>
          </a:p>
        </p:txBody>
      </p:sp>
      <p:sp>
        <p:nvSpPr>
          <p:cNvPr id="125" name="Google Shape;125;p18"/>
          <p:cNvSpPr txBox="1"/>
          <p:nvPr>
            <p:ph idx="1" type="body"/>
          </p:nvPr>
        </p:nvSpPr>
        <p:spPr>
          <a:xfrm>
            <a:off x="457200" y="2362200"/>
            <a:ext cx="8229600" cy="38100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Any LEA with a Title I Allocation exceeding $500,000 is required by law to set aside 1% of it’s Title I allocation for parent and family engagement. </a:t>
            </a:r>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endParaRPr/>
          </a:p>
          <a:p>
            <a:pPr indent="-342900" lvl="0" marL="34290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You, as Title I parents, have the right to be involved in how this money is spent.</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381000" y="5334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chemeClr val="lt1"/>
                </a:solidFill>
                <a:latin typeface="Arial"/>
                <a:ea typeface="Arial"/>
                <a:cs typeface="Arial"/>
                <a:sym typeface="Arial"/>
              </a:rPr>
              <a:t>What is the LEA Consolidated Plan?</a:t>
            </a:r>
            <a:endParaRPr/>
          </a:p>
        </p:txBody>
      </p:sp>
      <p:sp>
        <p:nvSpPr>
          <p:cNvPr id="132" name="Google Shape;132;p19"/>
          <p:cNvSpPr txBox="1"/>
          <p:nvPr>
            <p:ph idx="1" type="body"/>
          </p:nvPr>
        </p:nvSpPr>
        <p:spPr>
          <a:xfrm>
            <a:off x="381000" y="1600200"/>
            <a:ext cx="8001000" cy="48006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The LEA Title I Consolidated Plan addresses how the LEA will use Title I funds throughout the school system .  Topics include:</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Student academic assessments </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Additional assistance provided struggling students</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Coordination and integration of federal funds and programs</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School programs including Migrant, Pre-School, EL, and Homeless, as applicable.</a:t>
            </a:r>
            <a:endParaRPr/>
          </a:p>
          <a:p>
            <a:pPr indent="-285750" lvl="1" marL="742950" marR="0" rtl="0" algn="l">
              <a:spcBef>
                <a:spcPts val="40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Parent and Family Engagement Strategies, which is included in the Parent and Family Engagement Policy. </a:t>
            </a:r>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You, as a Title I Parent, have a right to be involved in the development of the LEA Title I Consolidated Plan</a:t>
            </a:r>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0"/>
          <p:cNvSpPr txBox="1"/>
          <p:nvPr>
            <p:ph type="title"/>
          </p:nvPr>
        </p:nvSpPr>
        <p:spPr>
          <a:xfrm>
            <a:off x="533400" y="685800"/>
            <a:ext cx="61722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lt1"/>
                </a:solidFill>
                <a:latin typeface="Arial"/>
                <a:ea typeface="Arial"/>
                <a:cs typeface="Arial"/>
                <a:sym typeface="Arial"/>
              </a:rPr>
              <a:t>What is the LEA Parent and Family Engagement Plan?</a:t>
            </a:r>
            <a:endParaRPr/>
          </a:p>
        </p:txBody>
      </p:sp>
      <p:sp>
        <p:nvSpPr>
          <p:cNvPr id="139" name="Google Shape;139;p20"/>
          <p:cNvSpPr txBox="1"/>
          <p:nvPr>
            <p:ph idx="1" type="body"/>
          </p:nvPr>
        </p:nvSpPr>
        <p:spPr>
          <a:xfrm>
            <a:off x="533400" y="2209800"/>
            <a:ext cx="8153400" cy="39624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This plan addresses how the LEA will implement the parent and family engagement requirements of Every Student Succeeds Act</a:t>
            </a:r>
            <a:r>
              <a:rPr b="0" i="1" lang="en-US" sz="2200" u="none" cap="none" strike="noStrike">
                <a:solidFill>
                  <a:schemeClr val="dk1"/>
                </a:solidFill>
                <a:latin typeface="Arial"/>
                <a:ea typeface="Arial"/>
                <a:cs typeface="Arial"/>
                <a:sym typeface="Arial"/>
              </a:rPr>
              <a:t>.  </a:t>
            </a:r>
            <a:r>
              <a:rPr b="0" i="0" lang="en-US" sz="2200" u="none" cap="none" strike="noStrike">
                <a:solidFill>
                  <a:schemeClr val="dk1"/>
                </a:solidFill>
                <a:latin typeface="Arial"/>
                <a:ea typeface="Arial"/>
                <a:cs typeface="Arial"/>
                <a:sym typeface="Arial"/>
              </a:rPr>
              <a:t>It includes…</a:t>
            </a:r>
            <a:endParaRPr/>
          </a:p>
          <a:p>
            <a:pPr indent="-311150" lvl="0" marL="342900" marR="0" rtl="0" algn="l">
              <a:spcBef>
                <a:spcPts val="100"/>
              </a:spcBef>
              <a:spcAft>
                <a:spcPts val="0"/>
              </a:spcAft>
              <a:buClr>
                <a:schemeClr val="dk1"/>
              </a:buClr>
              <a:buSzPts val="500"/>
              <a:buFont typeface="Arial"/>
              <a:buNone/>
            </a:pPr>
            <a:r>
              <a:t/>
            </a:r>
            <a:endParaRPr b="0" i="1" sz="500" u="none" cap="none" strike="noStrike">
              <a:solidFill>
                <a:schemeClr val="dk1"/>
              </a:solidFill>
              <a:latin typeface="Arial"/>
              <a:ea typeface="Arial"/>
              <a:cs typeface="Arial"/>
              <a:sym typeface="Arial"/>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The LEA’s expectations for parents and families</a:t>
            </a:r>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the LEA will involve parents in decision-making</a:t>
            </a:r>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How the LEA will work to build the schools’ and parents’ capacity for strong parental involvement to improve student academic achievement</a:t>
            </a:r>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You, as Title I parents, have the right to be involved in the development of this plan.</a:t>
            </a:r>
            <a:endParaRPr/>
          </a:p>
          <a:p>
            <a:pPr indent="-285750" lvl="1" marL="742950" marR="0" rtl="0" algn="l">
              <a:spcBef>
                <a:spcPts val="36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2032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609600" y="609600"/>
            <a:ext cx="44958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chemeClr val="lt1"/>
                </a:solidFill>
                <a:latin typeface="Arial"/>
                <a:ea typeface="Arial"/>
                <a:cs typeface="Arial"/>
                <a:sym typeface="Arial"/>
              </a:rPr>
              <a:t>What is a CIP?</a:t>
            </a:r>
            <a:endParaRPr/>
          </a:p>
        </p:txBody>
      </p:sp>
      <p:sp>
        <p:nvSpPr>
          <p:cNvPr id="146" name="Google Shape;146;p21"/>
          <p:cNvSpPr txBox="1"/>
          <p:nvPr>
            <p:ph idx="1" type="body"/>
          </p:nvPr>
        </p:nvSpPr>
        <p:spPr>
          <a:xfrm>
            <a:off x="457200" y="2332037"/>
            <a:ext cx="7696200" cy="36115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The CIP is your school’s Continuous Improvement Plan and includes: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 Needs Assessment and Summary of Data</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Goals and Strategies to Address Academic Needs of Students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Professional Development Needs</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Coordination of Resources/Comprehensive Budget</a:t>
            </a:r>
            <a:endParaRPr/>
          </a:p>
          <a:p>
            <a:pPr indent="-285750" lvl="1" marL="742950" marR="0" rtl="0" algn="l">
              <a:spcBef>
                <a:spcPts val="36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The School’s Parent and Family Engagement policy.</a:t>
            </a:r>
            <a:endParaRPr/>
          </a:p>
          <a:p>
            <a:pPr indent="-285750" lvl="1" marL="742950" marR="0" rtl="0" algn="l">
              <a:spcBef>
                <a:spcPts val="10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Char char="•"/>
            </a:pPr>
            <a:r>
              <a:rPr b="0" i="0" lang="en-US" sz="2200" u="none" cap="none" strike="noStrike">
                <a:solidFill>
                  <a:schemeClr val="dk1"/>
                </a:solidFill>
                <a:latin typeface="Arial"/>
                <a:ea typeface="Arial"/>
                <a:cs typeface="Arial"/>
                <a:sym typeface="Arial"/>
              </a:rPr>
              <a:t>You, as Title I parents, have the right to be involved in the development of this plan.</a:t>
            </a:r>
            <a:endParaRPr/>
          </a:p>
          <a:p>
            <a:pPr indent="-285750" lvl="1" marL="74295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a:p>
            <a:pPr indent="-342900" lvl="0" marL="342900" marR="0" rtl="0" algn="l">
              <a:spcBef>
                <a:spcPts val="440"/>
              </a:spcBef>
              <a:spcAft>
                <a:spcPts val="0"/>
              </a:spcAft>
              <a:buClr>
                <a:schemeClr val="dk1"/>
              </a:buClr>
              <a:buSzPts val="2200"/>
              <a:buFont typeface="Arial"/>
              <a:buNone/>
            </a:pPr>
            <a:r>
              <a:t/>
            </a:r>
            <a:endParaRPr b="0" i="0" sz="22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